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0" r:id="rId3"/>
    <p:sldId id="257" r:id="rId4"/>
    <p:sldId id="259" r:id="rId5"/>
    <p:sldId id="288" r:id="rId6"/>
    <p:sldId id="260" r:id="rId7"/>
    <p:sldId id="261" r:id="rId8"/>
    <p:sldId id="262" r:id="rId9"/>
    <p:sldId id="266" r:id="rId10"/>
    <p:sldId id="264" r:id="rId11"/>
    <p:sldId id="289" r:id="rId12"/>
    <p:sldId id="287" r:id="rId13"/>
    <p:sldId id="263" r:id="rId14"/>
    <p:sldId id="291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3" r:id="rId23"/>
    <p:sldId id="274" r:id="rId24"/>
    <p:sldId id="265" r:id="rId25"/>
    <p:sldId id="272" r:id="rId26"/>
    <p:sldId id="277" r:id="rId27"/>
    <p:sldId id="278" r:id="rId28"/>
    <p:sldId id="279" r:id="rId29"/>
    <p:sldId id="282" r:id="rId30"/>
    <p:sldId id="283" r:id="rId31"/>
    <p:sldId id="284" r:id="rId32"/>
    <p:sldId id="280" r:id="rId33"/>
    <p:sldId id="281" r:id="rId34"/>
    <p:sldId id="285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80" autoAdjust="0"/>
  </p:normalViewPr>
  <p:slideViewPr>
    <p:cSldViewPr>
      <p:cViewPr varScale="1">
        <p:scale>
          <a:sx n="64" d="100"/>
          <a:sy n="64" d="100"/>
        </p:scale>
        <p:origin x="5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8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9DF3F-DE5C-432F-8327-8DA4AAC0F006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934C6-5C40-4743-979D-6D18A3486F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34C6-5C40-4743-979D-6D18A3486F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34C6-5C40-4743-979D-6D18A3486F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34C6-5C40-4743-979D-6D18A3486F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34C6-5C40-4743-979D-6D18A3486F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34C6-5C40-4743-979D-6D18A3486F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34C6-5C40-4743-979D-6D18A3486F6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7912E9-F593-4E1A-9C30-5F072F78F8B0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5F5B66-37E0-487C-A3C4-FDC661725D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.facebook.com/l.php?u=https://sdw-blog.eun.org/2020/04/21/mirrors-and-kaleidoscope/?fbclid=IwAR2CxUa5c4QiAnuCAkdgQQMVVjZaLrclistYX9M-2KfvjYLdHWRGOfKez1s&amp;h=AT25MvzJU0KpIA6ZRKRbOO7yJio3Q-2KHYyZpLKg0mQmE9CETaIXZNomDFve6IL0jhdl2pF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adlet.com/vrapcevicnatasasu/9szs1g6rlo8jfmli?fbclid=IwAR3AqTVqndMEWSllSeSdu_MK_rTU-pOPpp8YMaT7AphOQ-R5j2yKBbh26M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jumper.com/book/read/2965014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SACUVANO\Natasa%203.11.2016\BRITISH%20COUNCIL\Autmn%20story.avi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du.glogster.com/glog/glogster-kao-alat-za-primenu-u-predskolskim-ustanovama-na-daljin/3hfrrjl96s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thinglink.com/scene/131146714981806899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SACUVANO\Snimci\IMG_2166.MOV" TargetMode="External"/><Relationship Id="rId1" Type="http://schemas.openxmlformats.org/officeDocument/2006/relationships/video" Target="file:///D:\SACUVANO\Snimci\IMG_2162.MOV" TargetMode="External"/><Relationship Id="rId5" Type="http://schemas.openxmlformats.org/officeDocument/2006/relationships/hyperlink" Target="http://tinyurl.com/y9lhgcb7" TargetMode="Externa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video/vBjjvfSC2QUVJ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ns6ixzva2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SACUVANO\Natasa%203.11.2016\Primena%20web%202.00%20alata%20u%20vrti&#263;u\Kizoa%20Online%20Movie%20Maker%20prezentacija%20Flower%20and%20hug%20for%20yo.3gp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docs.google.com/forms/d/e/1FAIpQLSdcJ6mVYL6IahXdsUIZyk7w8SbtcRaYdpmsH94450cLt27Rrw/viewform?usp=sf_link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winning.net/" TargetMode="External"/><Relationship Id="rId2" Type="http://schemas.openxmlformats.org/officeDocument/2006/relationships/hyperlink" Target="https://www.britishcouncil.rs/sites/default/files/konferencijski_program_0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eachingvillage.org/2010/03/09/moving-your-kindergarten-into-web-2-0-with-5-different-tool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43852" cy="2000264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Calibri" pitchFamily="34" charset="0"/>
              </a:rPr>
              <a:t>ИСКУСТВА ПРЕДШКОЛСКЕ УСТАНОВЕ “НАША РАДОСТ” У ПРИМЕНИ НОВИХ ТЕХНОЛОГИЈА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sr-Cyrl-RS" sz="3200" dirty="0">
                <a:latin typeface="Calibri" pitchFamily="34" charset="0"/>
              </a:rPr>
              <a:t> 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>
                <a:solidFill>
                  <a:schemeClr val="tx1"/>
                </a:solidFill>
              </a:rPr>
              <a:t>  </a:t>
            </a:r>
            <a:r>
              <a:rPr lang="sr-Cyrl-RS" sz="2400" dirty="0">
                <a:solidFill>
                  <a:schemeClr val="tx1"/>
                </a:solidFill>
                <a:latin typeface="Calibri" pitchFamily="34" charset="0"/>
              </a:rPr>
              <a:t>Аутори:  директор Небојша Маркез                          Васпитачи :    Наташа Врапчевић</a:t>
            </a:r>
          </a:p>
          <a:p>
            <a:r>
              <a:rPr lang="sr-Cyrl-RS" sz="2400" dirty="0">
                <a:solidFill>
                  <a:schemeClr val="tx1"/>
                </a:solidFill>
                <a:latin typeface="Calibri" pitchFamily="34" charset="0"/>
              </a:rPr>
              <a:t>            Ана Пертет</a:t>
            </a:r>
          </a:p>
          <a:p>
            <a:r>
              <a:rPr lang="sr-Cyrl-RS" sz="2400" dirty="0">
                <a:solidFill>
                  <a:schemeClr val="tx1"/>
                </a:solidFill>
                <a:latin typeface="Calibri" pitchFamily="34" charset="0"/>
              </a:rPr>
              <a:t>ПРЕДШКОЛСКА УСТАНОВА “НАША РАДОСТ”, СУБОТИЦА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libri" pitchFamily="34" charset="0"/>
              </a:rPr>
              <a:t>У</a:t>
            </a:r>
            <a:r>
              <a:rPr lang="sr-Latn-RS" sz="2000" dirty="0">
                <a:latin typeface="Calibri" pitchFamily="34" charset="0"/>
              </a:rPr>
              <a:t>"Code week" </a:t>
            </a:r>
            <a:r>
              <a:rPr lang="sr-Cyrl-RS" sz="2000" dirty="0">
                <a:latin typeface="Calibri" pitchFamily="34" charset="0"/>
              </a:rPr>
              <a:t>активностима 2018. и 2019. </a:t>
            </a:r>
            <a:r>
              <a:rPr lang="en-US" sz="2000" dirty="0">
                <a:latin typeface="Calibri" pitchFamily="34" charset="0"/>
              </a:rPr>
              <a:t>u</a:t>
            </a:r>
            <a:r>
              <a:rPr lang="sr-Cyrl-RS" sz="2000" dirty="0">
                <a:latin typeface="Calibri" pitchFamily="34" charset="0"/>
              </a:rPr>
              <a:t>чествали су  васпитачи : Едина Ђоровић, Маја Вуксановић, Ана Пертет, Јагода Кораћ, Снежана Јоцић,  Наташа Врапчевић</a:t>
            </a:r>
          </a:p>
          <a:p>
            <a:r>
              <a:rPr lang="sr-Cyrl-RS" sz="2000" dirty="0">
                <a:latin typeface="Calibri" pitchFamily="34" charset="0"/>
              </a:rPr>
              <a:t>Васпитачица Едина Ђоровић је за свој рад у овом подручју награђена путовањем у Брисел </a:t>
            </a:r>
            <a:r>
              <a:rPr lang="en-US" sz="2000" dirty="0">
                <a:latin typeface="Calibri" pitchFamily="34" charset="0"/>
              </a:rPr>
              <a:t> 2019. ,</a:t>
            </a:r>
            <a:r>
              <a:rPr lang="sr-Cyrl-RS" sz="2000" dirty="0">
                <a:latin typeface="Calibri" pitchFamily="34" charset="0"/>
              </a:rPr>
              <a:t> и учествовала је на на конференцији "Science Project Workshop </a:t>
            </a:r>
            <a:r>
              <a:rPr lang="en-US" sz="2000" dirty="0">
                <a:latin typeface="Calibri" pitchFamily="34" charset="0"/>
              </a:rPr>
              <a:t>in The Future Classroom Lab"  </a:t>
            </a:r>
            <a:r>
              <a:rPr lang="sr-Cyrl-RS" sz="2000" dirty="0">
                <a:latin typeface="Calibri" pitchFamily="34" charset="0"/>
              </a:rPr>
              <a:t>која је била у организацији Euro</a:t>
            </a:r>
            <a:r>
              <a:rPr lang="en-US" sz="2000" dirty="0" err="1">
                <a:latin typeface="Calibri" pitchFamily="34" charset="0"/>
              </a:rPr>
              <a:t>pean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Schoolnet</a:t>
            </a:r>
            <a:r>
              <a:rPr lang="sr-Cyrl-RS" sz="2000" dirty="0">
                <a:latin typeface="Calibri" pitchFamily="34" charset="0"/>
              </a:rPr>
              <a:t>-а</a:t>
            </a:r>
            <a:r>
              <a:rPr lang="en-US" sz="2000" dirty="0">
                <a:latin typeface="Calibri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Autofit/>
          </a:bodyPr>
          <a:lstStyle/>
          <a:p>
            <a:r>
              <a:rPr lang="sr-Cyrl-RS" sz="2400" dirty="0">
                <a:latin typeface="Calibri" pitchFamily="34" charset="0"/>
              </a:rPr>
              <a:t>АКТИВНОСТИ КОДИРАЊА И ПРОГРАМИРАЊА СА ДЕЦОМ </a:t>
            </a:r>
            <a:br>
              <a:rPr lang="sr-Cyrl-RS" sz="2400" dirty="0">
                <a:latin typeface="Calibri" pitchFamily="34" charset="0"/>
              </a:rPr>
            </a:br>
            <a:r>
              <a:rPr lang="sr-Latn-RS" sz="2400" dirty="0">
                <a:latin typeface="Calibri" pitchFamily="34" charset="0"/>
              </a:rPr>
              <a:t>"Code week“</a:t>
            </a:r>
            <a:r>
              <a:rPr lang="sr-Cyrl-RS" sz="2400" dirty="0">
                <a:latin typeface="Calibri" pitchFamily="34" charset="0"/>
              </a:rPr>
              <a:t> активности Предшколске установе “Наша радост”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785926"/>
            <a:ext cx="2589264" cy="3558151"/>
          </a:xfrm>
        </p:spPr>
      </p:pic>
      <p:pic>
        <p:nvPicPr>
          <p:cNvPr id="5" name="Picture 4" descr="s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928802"/>
            <a:ext cx="2239525" cy="3571900"/>
          </a:xfrm>
          <a:prstGeom prst="rect">
            <a:avLst/>
          </a:prstGeom>
        </p:spPr>
      </p:pic>
      <p:pic>
        <p:nvPicPr>
          <p:cNvPr id="6" name="Picture 5" descr="s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928802"/>
            <a:ext cx="2995731" cy="3896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latin typeface="Calibri" pitchFamily="34" charset="0"/>
              </a:rPr>
              <a:t>Блог (васпитачица Едине Ђоровић)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4572008"/>
            <a:ext cx="6357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https://l.facebook.com/l.php?u=https%3A%2F%2Fsdw-blog.eun.org%2F2020%2F04%2F21%2Fmirrors-and-kaleidoscope%2F%3Ffbclid%3DIwAR2CxUa5c4QiAnuCAkdgQQMVVjZaLrclistYX9M-2KfvjYLdHWRGOfKez1s&amp;h=AT25MvzJU0KpIA6ZRKRbOO7yJio3Q-2KHYyZpLKg0mQmE9CETaIXZNomDFve6IL0jhdl2pFa</a:t>
            </a:r>
            <a:endParaRPr lang="en-US" dirty="0"/>
          </a:p>
        </p:txBody>
      </p:sp>
      <p:pic>
        <p:nvPicPr>
          <p:cNvPr id="6" name="Picture 5" descr="bl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71546"/>
            <a:ext cx="6143636" cy="32892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000240"/>
            <a:ext cx="8143932" cy="39544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sr-Cyrl-RS" dirty="0"/>
          </a:p>
          <a:p>
            <a:r>
              <a:rPr lang="sr-Cyrl-RS" sz="2800" dirty="0">
                <a:latin typeface="Calibri" pitchFamily="34" charset="0"/>
              </a:rPr>
              <a:t>Тим организује вебинаре на </a:t>
            </a:r>
            <a:r>
              <a:rPr lang="en-US" sz="2800" dirty="0">
                <a:latin typeface="Calibri" pitchFamily="34" charset="0"/>
              </a:rPr>
              <a:t>Zoom </a:t>
            </a:r>
            <a:r>
              <a:rPr lang="sr-Cyrl-RS" sz="2800" dirty="0">
                <a:latin typeface="Calibri" pitchFamily="34" charset="0"/>
              </a:rPr>
              <a:t>платформи :</a:t>
            </a:r>
          </a:p>
          <a:p>
            <a:endParaRPr lang="sr-Cyrl-RS" sz="2800" dirty="0">
              <a:latin typeface="Calibri" pitchFamily="34" charset="0"/>
            </a:endParaRPr>
          </a:p>
          <a:p>
            <a:pPr>
              <a:buNone/>
            </a:pPr>
            <a:r>
              <a:rPr lang="sr-Cyrl-RS" sz="2200" dirty="0">
                <a:latin typeface="Calibri" pitchFamily="34" charset="0"/>
              </a:rPr>
              <a:t>26.04.2020. “Шта је СТЕМ?” (васпитач Врапчевић Наташа)</a:t>
            </a:r>
          </a:p>
          <a:p>
            <a:pPr>
              <a:buNone/>
            </a:pPr>
            <a:r>
              <a:rPr lang="sr-Cyrl-RS" sz="2200" dirty="0">
                <a:latin typeface="Calibri" pitchFamily="34" charset="0"/>
              </a:rPr>
              <a:t>31.03.2020. Презентација пројекта “</a:t>
            </a:r>
            <a:r>
              <a:rPr lang="en-US" sz="2200" dirty="0">
                <a:latin typeface="Calibri" pitchFamily="34" charset="0"/>
              </a:rPr>
              <a:t>Climate Action” (</a:t>
            </a:r>
            <a:r>
              <a:rPr lang="sr-Cyrl-RS" sz="2200" dirty="0">
                <a:latin typeface="Calibri" pitchFamily="34" charset="0"/>
              </a:rPr>
              <a:t>васпитач Ненад Темуновић)</a:t>
            </a:r>
          </a:p>
          <a:p>
            <a:pPr>
              <a:buNone/>
            </a:pPr>
            <a:r>
              <a:rPr lang="sr-Cyrl-RS" sz="2200" dirty="0">
                <a:latin typeface="Calibri" pitchFamily="34" charset="0"/>
              </a:rPr>
              <a:t>07.04.2020. Презентација пројекта “Мост културе” ( васпитачице Едина Ђоровић и Маја Вуксановић)</a:t>
            </a:r>
          </a:p>
          <a:p>
            <a:pPr>
              <a:buNone/>
            </a:pPr>
            <a:r>
              <a:rPr lang="sr-Cyrl-RS" sz="2200" dirty="0">
                <a:latin typeface="Calibri" pitchFamily="34" charset="0"/>
              </a:rPr>
              <a:t>09.04.2020. Презентација: “Комуникација без филтера” ( психолог Дијана Копуновић Торма)</a:t>
            </a:r>
          </a:p>
          <a:p>
            <a:pPr>
              <a:buNone/>
            </a:pPr>
            <a:r>
              <a:rPr lang="sr-Cyrl-RS" sz="2200" dirty="0">
                <a:latin typeface="Calibri" pitchFamily="34" charset="0"/>
              </a:rPr>
              <a:t>10.04.2020. Презентација : “Први кораци на </a:t>
            </a:r>
            <a:r>
              <a:rPr lang="en-US" sz="2200" dirty="0" err="1">
                <a:latin typeface="Calibri" pitchFamily="34" charset="0"/>
              </a:rPr>
              <a:t>etwinning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sr-Cyrl-RS" sz="2200" dirty="0">
                <a:latin typeface="Calibri" pitchFamily="34" charset="0"/>
              </a:rPr>
              <a:t>платформи” ( васпитачица Наташа Врапчевић)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Autofit/>
          </a:bodyPr>
          <a:lstStyle/>
          <a:p>
            <a:r>
              <a:rPr lang="sr-Cyrl-RS" sz="2400" dirty="0">
                <a:latin typeface="Calibri" pitchFamily="34" charset="0"/>
              </a:rPr>
              <a:t>ПРИМЕНА НОВИХ ТЕХНОЛОГИЈА ТОКОМ ВАНРЕДНОГ СТАЊА </a:t>
            </a:r>
            <a:br>
              <a:rPr lang="sr-Cyrl-RS" sz="2400" dirty="0">
                <a:latin typeface="Calibri" pitchFamily="34" charset="0"/>
              </a:rPr>
            </a:br>
            <a:r>
              <a:rPr lang="sr-Cyrl-RS" sz="2000" b="0" dirty="0">
                <a:latin typeface="Calibri" pitchFamily="34" charset="0"/>
              </a:rPr>
              <a:t>23.03.2020. ДИРЕКТОР ИМЕНУЈЕ ТИМ ЗА ОНЛАЈН АКТИВНОСТИ  ( Наташа Врапчевић, Ана Пертет, Едина Ђоровић, Ненад Темуновић)</a:t>
            </a:r>
            <a:br>
              <a:rPr lang="sr-Cyrl-RS" sz="2400" dirty="0"/>
            </a:br>
            <a:r>
              <a:rPr lang="sr-Cyrl-RS" sz="2400" dirty="0">
                <a:solidFill>
                  <a:schemeClr val="tx1"/>
                </a:solidFill>
                <a:latin typeface="Calibri Light" pitchFamily="34" charset="0"/>
              </a:rPr>
              <a:t>ВЕБИНАРИ ЗА ЗАПОСЛЕНЕ ( хоризонтално учење</a:t>
            </a:r>
            <a:r>
              <a:rPr lang="sr-Cyrl-RS" sz="2400" dirty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dirty="0">
                <a:latin typeface="Calibri" pitchFamily="34" charset="0"/>
              </a:rPr>
              <a:t>16.04.2020 Презентација пројекта “Вода је живот” ( васпитачица Миљана Боић)</a:t>
            </a:r>
          </a:p>
          <a:p>
            <a:pPr>
              <a:buNone/>
            </a:pPr>
            <a:r>
              <a:rPr lang="sr-Cyrl-RS" sz="2000" dirty="0">
                <a:latin typeface="Calibri" pitchFamily="34" charset="0"/>
              </a:rPr>
              <a:t>21.04.2020. Презентација : “Ритам дана у Монтесори вртићу” ( васпитачица Нада Габрић Пољаковић</a:t>
            </a:r>
          </a:p>
          <a:p>
            <a:pPr>
              <a:buNone/>
            </a:pPr>
            <a:r>
              <a:rPr lang="sr-Cyrl-RS" sz="2000" dirty="0">
                <a:latin typeface="Calibri" pitchFamily="34" charset="0"/>
              </a:rPr>
              <a:t>23.04.2020. Презентација : “Примена </a:t>
            </a:r>
            <a:r>
              <a:rPr lang="en-US" sz="2000" dirty="0">
                <a:latin typeface="Calibri" pitchFamily="34" charset="0"/>
              </a:rPr>
              <a:t>web 2.00</a:t>
            </a:r>
            <a:r>
              <a:rPr lang="sr-Cyrl-RS" sz="2000" dirty="0">
                <a:latin typeface="Calibri" pitchFamily="34" charset="0"/>
              </a:rPr>
              <a:t> алата</a:t>
            </a:r>
            <a:r>
              <a:rPr lang="en-US" sz="2000" dirty="0">
                <a:latin typeface="Calibri" pitchFamily="34" charset="0"/>
              </a:rPr>
              <a:t>  </a:t>
            </a:r>
            <a:r>
              <a:rPr lang="en-US" sz="2000" dirty="0" err="1">
                <a:latin typeface="Calibri" pitchFamily="34" charset="0"/>
              </a:rPr>
              <a:t>Linoit</a:t>
            </a:r>
            <a:r>
              <a:rPr lang="sr-Cyrl-RS" sz="2000" dirty="0">
                <a:latin typeface="Calibri" pitchFamily="34" charset="0"/>
              </a:rPr>
              <a:t> и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Padlet</a:t>
            </a:r>
            <a:r>
              <a:rPr lang="en-US" sz="2000" dirty="0">
                <a:latin typeface="Calibri" pitchFamily="34" charset="0"/>
              </a:rPr>
              <a:t>”</a:t>
            </a:r>
            <a:r>
              <a:rPr lang="sr-Cyrl-RS" sz="2000" dirty="0">
                <a:latin typeface="Calibri" pitchFamily="34" charset="0"/>
              </a:rPr>
              <a:t> ( васпитачи Наташа Врапчевић и Ана Пертет)</a:t>
            </a:r>
          </a:p>
          <a:p>
            <a:pPr>
              <a:buNone/>
            </a:pPr>
            <a:r>
              <a:rPr lang="sr-Cyrl-RS" sz="2000" dirty="0">
                <a:latin typeface="Calibri" pitchFamily="34" charset="0"/>
              </a:rPr>
              <a:t>27.04.2020. Презентација : “Примена </a:t>
            </a:r>
            <a:r>
              <a:rPr lang="en-US" sz="2000" dirty="0">
                <a:latin typeface="Calibri" pitchFamily="34" charset="0"/>
              </a:rPr>
              <a:t>web 2.00</a:t>
            </a:r>
            <a:r>
              <a:rPr lang="sr-Cyrl-RS" sz="2000" dirty="0">
                <a:latin typeface="Calibri" pitchFamily="34" charset="0"/>
              </a:rPr>
              <a:t> алата</a:t>
            </a:r>
            <a:r>
              <a:rPr lang="en-US" sz="2000" dirty="0">
                <a:latin typeface="Calibri" pitchFamily="34" charset="0"/>
              </a:rPr>
              <a:t>  </a:t>
            </a:r>
            <a:r>
              <a:rPr lang="en-US" sz="2000" dirty="0" err="1">
                <a:latin typeface="Calibri" pitchFamily="34" charset="0"/>
              </a:rPr>
              <a:t>Linoit</a:t>
            </a:r>
            <a:r>
              <a:rPr lang="sr-Cyrl-RS" sz="2000" dirty="0">
                <a:latin typeface="Calibri" pitchFamily="34" charset="0"/>
              </a:rPr>
              <a:t> и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Padlet</a:t>
            </a:r>
            <a:r>
              <a:rPr lang="en-US" sz="2000" dirty="0">
                <a:latin typeface="Calibri" pitchFamily="34" charset="0"/>
              </a:rPr>
              <a:t>”</a:t>
            </a:r>
            <a:r>
              <a:rPr lang="sr-Cyrl-RS" sz="2000" dirty="0">
                <a:latin typeface="Calibri" pitchFamily="34" charset="0"/>
              </a:rPr>
              <a:t> ( васпитачи Наташа Врапчевић и Ана Пертет)</a:t>
            </a:r>
          </a:p>
          <a:p>
            <a:pPr>
              <a:buNone/>
            </a:pPr>
            <a:r>
              <a:rPr lang="sr-Cyrl-RS" sz="2000" dirty="0">
                <a:latin typeface="Calibri" pitchFamily="34" charset="0"/>
              </a:rPr>
              <a:t>29.04.2020. Презентација : “Комуникација без филтера”, психолог Дијана Копуновић Торма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>
                <a:latin typeface="Calibri" pitchFamily="34" charset="0"/>
              </a:rPr>
              <a:t>Основана је Фејсбук група у којој има око 200 васпитача Предшколске установе “Наша радост”. Васпитачи међусобно размењују идеје и материјале везане за онлајн комуникацију и сарадњу са родитељима и децом.</a:t>
            </a:r>
          </a:p>
          <a:p>
            <a:r>
              <a:rPr lang="sr-Cyrl-RS" sz="2000" dirty="0">
                <a:latin typeface="Calibri" pitchFamily="34" charset="0"/>
              </a:rPr>
              <a:t>У групи се деле информације, линкови електронских паноа на које сви који учествују у мини пројектима који су организовани, каче радове које су добили од родитеља</a:t>
            </a:r>
          </a:p>
          <a:p>
            <a:r>
              <a:rPr lang="sr-Cyrl-RS" sz="2000" dirty="0">
                <a:latin typeface="Calibri" pitchFamily="34" charset="0"/>
              </a:rPr>
              <a:t>Размењују се оригиналне електронске књиге које су направили васпитачи, снимци луткарских представа које су направили васпитачи, оригиналне игрице и квизови за децу које су направили васпитачи, филмићи које су направили васпитачи.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>
                <a:latin typeface="Calibri" pitchFamily="34" charset="0"/>
              </a:rPr>
              <a:t>Фејсбук група “Васпитачи Предшколске установе “Наша радост” – размена материјала и идеја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>
                <a:latin typeface="Calibri" pitchFamily="34" charset="0"/>
              </a:rPr>
              <a:t>Од 26.03.2020. – 05.04.2020 “ Дуга на прозору”</a:t>
            </a:r>
          </a:p>
          <a:p>
            <a:pPr>
              <a:buNone/>
            </a:pPr>
            <a:r>
              <a:rPr lang="sr-Cyrl-RS" sz="2000" dirty="0">
                <a:latin typeface="Calibri" pitchFamily="34" charset="0"/>
              </a:rPr>
              <a:t>    Ова иницијатива покренута је у Италији за време изолације.  Предшколска установа “Наша радост” је прихватила иницијативу и направила </a:t>
            </a:r>
            <a:r>
              <a:rPr lang="en-US" sz="2000" dirty="0" err="1">
                <a:latin typeface="Calibri" pitchFamily="34" charset="0"/>
              </a:rPr>
              <a:t>etwinning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догађај којем су се прикључиле предшколске установе из Србије и страних земаља. Коришћени су електронски панои </a:t>
            </a:r>
            <a:r>
              <a:rPr lang="sr-Latn-RS" sz="2000" dirty="0">
                <a:latin typeface="Calibri" pitchFamily="34" charset="0"/>
              </a:rPr>
              <a:t>Linoit </a:t>
            </a:r>
            <a:r>
              <a:rPr lang="sr-Cyrl-RS" sz="2000" dirty="0">
                <a:latin typeface="Calibri" pitchFamily="34" charset="0"/>
              </a:rPr>
              <a:t>на које су васпитачи “качили “радове деце које су добили од родитеља. Учествовало је 20 вртића, на паное је стављено више од 500 фотографија дуга.</a:t>
            </a:r>
          </a:p>
          <a:p>
            <a:endParaRPr lang="sr-Cyrl-RS" sz="24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latin typeface="Calibri" pitchFamily="34" charset="0"/>
              </a:rPr>
              <a:t>Мини пројекти покренути у установи за време ванредног стања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dirty="0">
                <a:latin typeface="Calibri" pitchFamily="34" charset="0"/>
              </a:rPr>
              <a:t>Пример електронског паноа </a:t>
            </a:r>
            <a:r>
              <a:rPr lang="en-US" sz="2400" dirty="0" err="1">
                <a:latin typeface="Calibri" pitchFamily="34" charset="0"/>
              </a:rPr>
              <a:t>Linoit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 descr="duga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6520423" cy="48062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291"/>
            <a:ext cx="8001056" cy="135732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sr-Cyrl-RS" sz="6000" b="1" dirty="0">
                <a:latin typeface="Calibri" pitchFamily="34" charset="0"/>
              </a:rPr>
              <a:t>               “ Светски Дан здравља”</a:t>
            </a:r>
          </a:p>
          <a:p>
            <a:endParaRPr lang="sr-Cyrl-RS" sz="3800" b="1" dirty="0">
              <a:latin typeface="Calibri" pitchFamily="34" charset="0"/>
            </a:endParaRPr>
          </a:p>
          <a:p>
            <a:pPr algn="just"/>
            <a:r>
              <a:rPr lang="sr-Cyrl-RS" sz="5000" dirty="0">
                <a:latin typeface="Calibri" pitchFamily="34" charset="0"/>
              </a:rPr>
              <a:t> од 27.03.2020. – 07.04.2020.</a:t>
            </a:r>
          </a:p>
          <a:p>
            <a:pPr algn="just"/>
            <a:r>
              <a:rPr lang="sr-Cyrl-RS" sz="5000" dirty="0">
                <a:latin typeface="Calibri" pitchFamily="34" charset="0"/>
              </a:rPr>
              <a:t>Родитељи су слали фотографије цртежа, вежби које   деца раде код куће, здраве хране и сл.</a:t>
            </a:r>
          </a:p>
          <a:p>
            <a:pPr algn="just">
              <a:buNone/>
            </a:pPr>
            <a:endParaRPr lang="en-US" sz="5000" dirty="0"/>
          </a:p>
        </p:txBody>
      </p:sp>
      <p:pic>
        <p:nvPicPr>
          <p:cNvPr id="4" name="Picture 3" descr="y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75610"/>
            <a:ext cx="5929354" cy="44400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74"/>
            <a:ext cx="8143932" cy="2214578"/>
          </a:xfrm>
        </p:spPr>
        <p:txBody>
          <a:bodyPr>
            <a:normAutofit/>
          </a:bodyPr>
          <a:lstStyle/>
          <a:p>
            <a:r>
              <a:rPr lang="sr-Cyrl-RS" sz="2000" dirty="0"/>
              <a:t>Светски Дан Земље је пријављен на Глобалној платформи дигиталних догађаја . Предшколска установа “Наша радост” је једина предшколска установа у Европи која је организовала онлајн глобални догађај.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Autofit/>
          </a:bodyPr>
          <a:lstStyle/>
          <a:p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“Светски Дан планете Земље” </a:t>
            </a:r>
            <a:b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    </a:t>
            </a: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Од 07.04.2020. – 22.04.2020</a:t>
            </a:r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br>
              <a:rPr lang="sr-Cyrl-RS" sz="2400" dirty="0">
                <a:latin typeface="Calibri" pitchFamily="34" charset="0"/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5" name="Picture 4" descr="p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496"/>
            <a:ext cx="7643866" cy="34925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857232"/>
            <a:ext cx="8215370" cy="5786478"/>
          </a:xfrm>
        </p:spPr>
        <p:txBody>
          <a:bodyPr>
            <a:normAutofit fontScale="47500" lnSpcReduction="20000"/>
          </a:bodyPr>
          <a:lstStyle/>
          <a:p>
            <a:r>
              <a:rPr lang="sr-Cyrl-RS" sz="2900" dirty="0">
                <a:latin typeface="Calibri" pitchFamily="34" charset="0"/>
              </a:rPr>
              <a:t>КРАТКИ ПРЕГЛЕД ДИГИТАЛНИХ АКТИВНОСТИ УСТАНОВЕ У ПЕРИОДУ ОД 2015. – 2020.</a:t>
            </a:r>
          </a:p>
          <a:p>
            <a:r>
              <a:rPr lang="sr-Cyrl-RS" sz="2900" dirty="0">
                <a:latin typeface="Calibri" pitchFamily="34" charset="0"/>
              </a:rPr>
              <a:t>СТРУЧНИ СКУПОВИ НА КОЈИМА СУ ПРЕЗЕНТОВАНИ ПРИМЕРИ ДОБРЕ РРАКСЕ  ПРЕДШКОЛСК</a:t>
            </a:r>
            <a:r>
              <a:rPr lang="en-US" sz="2900" dirty="0">
                <a:latin typeface="Calibri" pitchFamily="34" charset="0"/>
              </a:rPr>
              <a:t>E</a:t>
            </a:r>
            <a:r>
              <a:rPr lang="sr-Cyrl-RS" sz="2900" dirty="0">
                <a:latin typeface="Calibri" pitchFamily="34" charset="0"/>
              </a:rPr>
              <a:t> УСТАНОВ</a:t>
            </a:r>
            <a:r>
              <a:rPr lang="en-US" sz="2900" dirty="0">
                <a:latin typeface="Calibri" pitchFamily="34" charset="0"/>
              </a:rPr>
              <a:t>E</a:t>
            </a:r>
            <a:r>
              <a:rPr lang="sr-Cyrl-RS" sz="2900" dirty="0">
                <a:latin typeface="Calibri" pitchFamily="34" charset="0"/>
              </a:rPr>
              <a:t> “НАША РАДОСТ”ИЗ ПОДРУЧЈА ПРИМЕНЕ НОВИХ ТЕХНОЛОГИЈА</a:t>
            </a:r>
          </a:p>
          <a:p>
            <a:r>
              <a:rPr lang="sr-Cyrl-RS" sz="2900" dirty="0">
                <a:latin typeface="Calibri" pitchFamily="34" charset="0"/>
              </a:rPr>
              <a:t>УЧЕСТВОВАЊЕ У МЕЂУНАРОДНИМ ПРОЈЕКТИМА КОЈИ ПОДРАЗУМЕВАЈУ ПРИМЕНУ НОВИХ ТЕХНОЛОГИЈА</a:t>
            </a:r>
          </a:p>
          <a:p>
            <a:r>
              <a:rPr lang="sr-Cyrl-RS" sz="2900" dirty="0">
                <a:latin typeface="Calibri" pitchFamily="34" charset="0"/>
              </a:rPr>
              <a:t>УЧЕСТВОВАЊЕ У ГЛОБАЛНИМ ПРОЈЕКТИМА КОЈИ ПОДРАЗУМЕВАЈУ ПРИМЕНУ НОВИХ ТЕХНОЛОГИЈА</a:t>
            </a:r>
          </a:p>
          <a:p>
            <a:r>
              <a:rPr lang="sr-Cyrl-RS" sz="2900" dirty="0">
                <a:latin typeface="Calibri" pitchFamily="34" charset="0"/>
              </a:rPr>
              <a:t>АКТИВНОСТИ КОДИРАЉА ИПРОГРАМИРАЊА “ПРЕДШКОЛСКЕ УСТАНОВЕ “НАША РАДОСТ”</a:t>
            </a:r>
          </a:p>
          <a:p>
            <a:r>
              <a:rPr lang="sr-Cyrl-RS" sz="3200" dirty="0">
                <a:latin typeface="Calibri" pitchFamily="34" charset="0"/>
              </a:rPr>
              <a:t>Блог (васпитачица Едине Ђоровић)</a:t>
            </a:r>
            <a:endParaRPr lang="sr-Cyrl-RS" sz="2900" dirty="0">
              <a:latin typeface="Calibri" pitchFamily="34" charset="0"/>
            </a:endParaRPr>
          </a:p>
          <a:p>
            <a:r>
              <a:rPr lang="sr-Cyrl-RS" sz="2900" dirty="0">
                <a:latin typeface="Calibri" pitchFamily="34" charset="0"/>
              </a:rPr>
              <a:t>ПРИМЕНА НОВИХ ТЕХНОЛОГИЈА ТОКОМ ВАНРЕДНОГ СТАЊА</a:t>
            </a:r>
          </a:p>
          <a:p>
            <a:r>
              <a:rPr lang="sr-Cyrl-RS" sz="2900" dirty="0">
                <a:latin typeface="Calibri" pitchFamily="34" charset="0"/>
              </a:rPr>
              <a:t>Фејсбук група “Васпитачи Предшколске установе “Наша радост” – размена материјала и идеја</a:t>
            </a:r>
          </a:p>
          <a:p>
            <a:r>
              <a:rPr lang="sr-Cyrl-RS" sz="2900" dirty="0">
                <a:latin typeface="Calibri" pitchFamily="34" charset="0"/>
              </a:rPr>
              <a:t>Мини пројекти покренути у установи за време ванредног стања</a:t>
            </a:r>
          </a:p>
          <a:p>
            <a:r>
              <a:rPr lang="sr-Cyrl-RS" sz="2900" dirty="0">
                <a:latin typeface="Calibri" pitchFamily="34" charset="0"/>
              </a:rPr>
              <a:t>Пример електронског паноа </a:t>
            </a:r>
            <a:r>
              <a:rPr lang="en-US" sz="2900" dirty="0" err="1">
                <a:latin typeface="Calibri" pitchFamily="34" charset="0"/>
              </a:rPr>
              <a:t>Linoit</a:t>
            </a:r>
            <a:endParaRPr lang="sr-Cyrl-RS" sz="2900" dirty="0">
              <a:latin typeface="Calibri" pitchFamily="34" charset="0"/>
            </a:endParaRPr>
          </a:p>
          <a:p>
            <a:r>
              <a:rPr lang="sr-Cyrl-RS" sz="2900" dirty="0">
                <a:latin typeface="Calibri" pitchFamily="34" charset="0"/>
              </a:rPr>
              <a:t>Пример онлајн сусрета деце на </a:t>
            </a:r>
            <a:r>
              <a:rPr lang="en-US" sz="2900" dirty="0">
                <a:latin typeface="Calibri" pitchFamily="34" charset="0"/>
              </a:rPr>
              <a:t>Zoom </a:t>
            </a:r>
            <a:r>
              <a:rPr lang="sr-Cyrl-RS" sz="2900" dirty="0">
                <a:latin typeface="Calibri" pitchFamily="34" charset="0"/>
              </a:rPr>
              <a:t>платформи</a:t>
            </a: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sr-Latn-RS" sz="2900" dirty="0">
                <a:latin typeface="Calibri" pitchFamily="34" charset="0"/>
              </a:rPr>
              <a:t>Padleta </a:t>
            </a:r>
            <a:r>
              <a:rPr lang="sr-Cyrl-RS" sz="2900" dirty="0">
                <a:latin typeface="Calibri" pitchFamily="34" charset="0"/>
              </a:rPr>
              <a:t>као збирке материјала које су поставили васпитачи</a:t>
            </a:r>
          </a:p>
          <a:p>
            <a:r>
              <a:rPr lang="sr-Cyrl-RS" sz="2900" dirty="0">
                <a:latin typeface="Calibri" pitchFamily="34" charset="0"/>
              </a:rPr>
              <a:t>Пример алата </a:t>
            </a:r>
            <a:r>
              <a:rPr lang="en-US" sz="2900" dirty="0" err="1">
                <a:latin typeface="Calibri" pitchFamily="34" charset="0"/>
              </a:rPr>
              <a:t>Storyjumper</a:t>
            </a:r>
            <a:endParaRPr lang="en-US" sz="2900" dirty="0">
              <a:latin typeface="Calibri" pitchFamily="34" charset="0"/>
            </a:endParaRP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</a:t>
            </a:r>
            <a:r>
              <a:rPr lang="en-US" sz="2900" dirty="0" err="1">
                <a:latin typeface="Calibri" pitchFamily="34" charset="0"/>
              </a:rPr>
              <a:t>Storybird</a:t>
            </a:r>
            <a:endParaRPr lang="en-US" sz="2900" dirty="0">
              <a:latin typeface="Calibri" pitchFamily="34" charset="0"/>
            </a:endParaRPr>
          </a:p>
          <a:p>
            <a:r>
              <a:rPr lang="en-US" sz="2900" dirty="0">
                <a:latin typeface="Calibri" pitchFamily="34" charset="0"/>
              </a:rPr>
              <a:t> </a:t>
            </a:r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</a:t>
            </a:r>
            <a:r>
              <a:rPr lang="en-US" sz="2900" dirty="0" err="1">
                <a:latin typeface="Calibri" pitchFamily="34" charset="0"/>
              </a:rPr>
              <a:t>Glogster</a:t>
            </a:r>
            <a:endParaRPr lang="en-US" sz="2900" dirty="0">
              <a:latin typeface="Calibri" pitchFamily="34" charset="0"/>
            </a:endParaRP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</a:t>
            </a:r>
            <a:r>
              <a:rPr lang="en-US" sz="2900" dirty="0" err="1">
                <a:latin typeface="Calibri" pitchFamily="34" charset="0"/>
              </a:rPr>
              <a:t>Thinklink</a:t>
            </a:r>
            <a:endParaRPr lang="en-US" sz="2900" dirty="0">
              <a:latin typeface="Calibri" pitchFamily="34" charset="0"/>
            </a:endParaRP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</a:t>
            </a:r>
            <a:r>
              <a:rPr lang="en-US" sz="2900" dirty="0" err="1">
                <a:latin typeface="Calibri" pitchFamily="34" charset="0"/>
              </a:rPr>
              <a:t>Voki</a:t>
            </a:r>
            <a:endParaRPr lang="en-US" sz="2900" dirty="0">
              <a:latin typeface="Calibri" pitchFamily="34" charset="0"/>
            </a:endParaRP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Adobe </a:t>
            </a:r>
            <a:r>
              <a:rPr lang="en-US" sz="2900" dirty="0" err="1">
                <a:latin typeface="Calibri" pitchFamily="34" charset="0"/>
              </a:rPr>
              <a:t>Sparl</a:t>
            </a:r>
            <a:endParaRPr lang="en-US" sz="2900" dirty="0">
              <a:latin typeface="Calibri" pitchFamily="34" charset="0"/>
            </a:endParaRP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Learning Apps</a:t>
            </a: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</a:t>
            </a:r>
            <a:r>
              <a:rPr lang="en-US" sz="2900" dirty="0" err="1">
                <a:latin typeface="Calibri" pitchFamily="34" charset="0"/>
              </a:rPr>
              <a:t>Kizoa</a:t>
            </a:r>
            <a:endParaRPr lang="en-US" sz="2900" dirty="0">
              <a:latin typeface="Calibri" pitchFamily="34" charset="0"/>
            </a:endParaRP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Jigsaw puzzle</a:t>
            </a:r>
          </a:p>
          <a:p>
            <a:r>
              <a:rPr lang="sr-Cyrl-RS" sz="2900" dirty="0">
                <a:latin typeface="Calibri" pitchFamily="34" charset="0"/>
              </a:rPr>
              <a:t>Пример </a:t>
            </a:r>
            <a:r>
              <a:rPr lang="en-US" sz="2900" dirty="0">
                <a:latin typeface="Calibri" pitchFamily="34" charset="0"/>
              </a:rPr>
              <a:t>web 2.00 </a:t>
            </a:r>
            <a:r>
              <a:rPr lang="en-US" sz="2900" dirty="0" err="1">
                <a:latin typeface="Calibri" pitchFamily="34" charset="0"/>
              </a:rPr>
              <a:t>alata</a:t>
            </a:r>
            <a:r>
              <a:rPr lang="en-US" sz="2900" dirty="0">
                <a:latin typeface="Calibri" pitchFamily="34" charset="0"/>
              </a:rPr>
              <a:t> Google Forms</a:t>
            </a:r>
          </a:p>
          <a:p>
            <a:r>
              <a:rPr lang="en-US" sz="2900" dirty="0" err="1">
                <a:latin typeface="Calibri" pitchFamily="34" charset="0"/>
              </a:rPr>
              <a:t>Etwinning</a:t>
            </a:r>
            <a:r>
              <a:rPr lang="en-US" sz="2900" dirty="0">
                <a:latin typeface="Calibri" pitchFamily="34" charset="0"/>
              </a:rPr>
              <a:t> </a:t>
            </a:r>
            <a:r>
              <a:rPr lang="sr-Cyrl-RS" sz="2900" dirty="0">
                <a:latin typeface="Calibri" pitchFamily="34" charset="0"/>
              </a:rPr>
              <a:t>платформа</a:t>
            </a:r>
            <a:endParaRPr lang="en-US" sz="2900" dirty="0">
              <a:latin typeface="Calibri" pitchFamily="34" charset="0"/>
            </a:endParaRP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Calibri" pitchFamily="34" charset="0"/>
              </a:rPr>
              <a:t>САДРЖАЈ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05037" y="2048669"/>
            <a:ext cx="4733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867814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latin typeface="Calibri" pitchFamily="34" charset="0"/>
              </a:rPr>
              <a:t>На нашем глобалном паноу нашли су се радови деце из Индије, </a:t>
            </a:r>
          </a:p>
          <a:p>
            <a:r>
              <a:rPr lang="sr-Cyrl-RS" sz="2400" dirty="0">
                <a:latin typeface="Calibri" pitchFamily="34" charset="0"/>
              </a:rPr>
              <a:t>Грчке, Португала, Шпаније, Канаде, Сомалије, Литваније, </a:t>
            </a:r>
          </a:p>
          <a:p>
            <a:r>
              <a:rPr lang="sr-Cyrl-RS" sz="2400" dirty="0">
                <a:latin typeface="Calibri" pitchFamily="34" charset="0"/>
              </a:rPr>
              <a:t>Хрватске, Албаније , САД</a:t>
            </a:r>
            <a:r>
              <a:rPr lang="sr-Cyrl-RS" sz="2800" dirty="0">
                <a:latin typeface="Calibri" pitchFamily="34" charset="0"/>
              </a:rPr>
              <a:t>...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11532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700" b="0" dirty="0">
                <a:effectLst/>
                <a:latin typeface="Calibri" pitchFamily="34" charset="0"/>
              </a:rPr>
              <a:t>22.04.2020. </a:t>
            </a:r>
            <a:r>
              <a:rPr lang="sr-Cyrl-RS" sz="2700" b="0" dirty="0">
                <a:effectLst/>
                <a:latin typeface="Calibri" pitchFamily="34" charset="0"/>
              </a:rPr>
              <a:t>одржан је онлајн састанак деце вртића “Звончица” ( васпитачица Јагода Кораћ”) и деце из Индије </a:t>
            </a:r>
            <a:br>
              <a:rPr lang="sr-Cyrl-RS" sz="2700" b="0" dirty="0">
                <a:effectLst/>
                <a:latin typeface="Calibri" pitchFamily="34" charset="0"/>
              </a:rPr>
            </a:br>
            <a:r>
              <a:rPr lang="sr-Cyrl-RS" sz="2700" b="0" dirty="0">
                <a:effectLst/>
                <a:latin typeface="Calibri" pitchFamily="34" charset="0"/>
              </a:rPr>
              <a:t>Деца су уз присуство родитеља и васпитача једни другима представила своје радове које су нацртала за Дан планете Земље и разменили мишљења о значају очувања природе и воде.</a:t>
            </a:r>
            <a:br>
              <a:rPr lang="sr-Cyrl-R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</p:txBody>
      </p:sp>
      <p:pic>
        <p:nvPicPr>
          <p:cNvPr id="4" name="Picture 3" descr="crtezi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357562"/>
            <a:ext cx="4572000" cy="3262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357694"/>
            <a:ext cx="19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Zoom</a:t>
            </a:r>
            <a:r>
              <a:rPr lang="sr-Cyrl-RS" dirty="0"/>
              <a:t> платформа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428604"/>
            <a:ext cx="248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Zoom </a:t>
            </a:r>
            <a:r>
              <a:rPr lang="sr-Cyrl-RS" sz="2400" b="1" dirty="0">
                <a:latin typeface="Calibri" pitchFamily="34" charset="0"/>
              </a:rPr>
              <a:t>платформа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2700" dirty="0">
                <a:latin typeface="Calibri" pitchFamily="34" charset="0"/>
              </a:rPr>
              <a:t>                                                   </a:t>
            </a:r>
            <a:r>
              <a:rPr lang="en-US" sz="2700" dirty="0" err="1">
                <a:latin typeface="Calibri" pitchFamily="34" charset="0"/>
              </a:rPr>
              <a:t>Padlet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sr-Cyrl-RS" sz="2200" b="0" dirty="0">
                <a:latin typeface="Calibri" pitchFamily="34" charset="0"/>
              </a:rPr>
              <a:t>Збирка радова деце, родитеља и васпитача Предшколске установе “Наша радост” за Дан планете Земље)</a:t>
            </a:r>
            <a:br>
              <a:rPr lang="sr-Cyrl-RS" sz="2800" dirty="0"/>
            </a:br>
            <a:r>
              <a:rPr lang="en-US" sz="2400" u="sng" dirty="0">
                <a:hlinkClick r:id="rId2"/>
              </a:rPr>
              <a:t> https://padlet.com/vrapcevicnatasasu/9szs1g6rlo8jfmli</a:t>
            </a:r>
            <a:endParaRPr lang="en-US" sz="2800" dirty="0"/>
          </a:p>
        </p:txBody>
      </p:sp>
      <p:pic>
        <p:nvPicPr>
          <p:cNvPr id="4" name="Picture 3" descr="p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71678"/>
            <a:ext cx="8286776" cy="36795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Calibri" pitchFamily="34" charset="0"/>
              </a:rPr>
              <a:t>                    </a:t>
            </a:r>
            <a:r>
              <a:rPr lang="en-US" sz="2400" dirty="0" err="1">
                <a:latin typeface="Calibri" pitchFamily="34" charset="0"/>
              </a:rPr>
              <a:t>Storyjumper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071546"/>
            <a:ext cx="772948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>
                <a:latin typeface="Calibri" pitchFamily="34" charset="0"/>
              </a:rPr>
              <a:t>Васпитачи међусобно размењују линкове са електронским књигама</a:t>
            </a:r>
          </a:p>
          <a:p>
            <a:r>
              <a:rPr lang="sr-Cyrl-RS" sz="2000" dirty="0">
                <a:latin typeface="Calibri" pitchFamily="34" charset="0"/>
              </a:rPr>
              <a:t> које су креирали у </a:t>
            </a:r>
            <a:r>
              <a:rPr lang="en-US" sz="2000" dirty="0" err="1">
                <a:latin typeface="Calibri" pitchFamily="34" charset="0"/>
              </a:rPr>
              <a:t>Storyjumper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алату и шаљу их деци и родитељима.</a:t>
            </a:r>
          </a:p>
          <a:p>
            <a:endParaRPr lang="en-US" dirty="0"/>
          </a:p>
        </p:txBody>
      </p:sp>
      <p:pic>
        <p:nvPicPr>
          <p:cNvPr id="6" name="Picture 5" descr="e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6"/>
            <a:ext cx="4429155" cy="3582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13" y="3000373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Calibri" pitchFamily="34" charset="0"/>
              </a:rPr>
              <a:t>Пример електронске</a:t>
            </a:r>
          </a:p>
          <a:p>
            <a:r>
              <a:rPr lang="sr-Cyrl-RS" sz="2000" dirty="0">
                <a:latin typeface="Calibri" pitchFamily="34" charset="0"/>
              </a:rPr>
              <a:t>књиге креиране у алату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Storyjumper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500702"/>
            <a:ext cx="513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https://www.storyjumper.com/book/read/29650146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r-Cyrl-RS" dirty="0"/>
            </a:br>
            <a:br>
              <a:rPr lang="sr-Cyrl-RS" dirty="0"/>
            </a:br>
            <a:br>
              <a:rPr lang="sr-Cyrl-RS" dirty="0"/>
            </a:br>
            <a:br>
              <a:rPr lang="sr-Cyrl-RS" dirty="0"/>
            </a:br>
            <a:r>
              <a:rPr lang="en-US" sz="2700" dirty="0" err="1">
                <a:effectLst/>
                <a:latin typeface="Calibri" pitchFamily="34" charset="0"/>
              </a:rPr>
              <a:t>Storybird</a:t>
            </a:r>
            <a:r>
              <a:rPr lang="en-US" sz="2700" dirty="0">
                <a:latin typeface="Calibri" pitchFamily="34" charset="0"/>
              </a:rPr>
              <a:t> </a:t>
            </a:r>
            <a:br>
              <a:rPr lang="sr-Cyrl-RS" sz="2700" dirty="0">
                <a:latin typeface="Calibri" pitchFamily="34" charset="0"/>
              </a:rPr>
            </a:br>
            <a:br>
              <a:rPr lang="sr-Cyrl-RS" sz="2700" dirty="0">
                <a:latin typeface="Calibri" pitchFamily="34" charset="0"/>
              </a:rPr>
            </a:br>
            <a:r>
              <a:rPr lang="en-US" sz="2700" dirty="0">
                <a:latin typeface="Calibri" pitchFamily="34" charset="0"/>
              </a:rPr>
              <a:t> </a:t>
            </a:r>
            <a:r>
              <a:rPr lang="sr-Cyrl-RS" sz="2200" b="0" dirty="0">
                <a:solidFill>
                  <a:schemeClr val="tx1"/>
                </a:solidFill>
                <a:latin typeface="Calibri" pitchFamily="34" charset="0"/>
              </a:rPr>
              <a:t>Алат за креирање електронских књига са понуђеним илустрацијама или са властитим </a:t>
            </a:r>
            <a:br>
              <a:rPr lang="sr-Cyrl-RS" b="0" dirty="0"/>
            </a:br>
            <a:br>
              <a:rPr lang="sr-Cyrl-RS" dirty="0"/>
            </a:br>
            <a:br>
              <a:rPr lang="sr-Cyrl-RS" dirty="0"/>
            </a:br>
            <a:br>
              <a:rPr lang="sr-Cyrl-RS" dirty="0"/>
            </a:br>
            <a:br>
              <a:rPr lang="sr-Cyrl-RS" dirty="0"/>
            </a:br>
            <a:endParaRPr lang="en-US" dirty="0"/>
          </a:p>
        </p:txBody>
      </p:sp>
      <p:pic>
        <p:nvPicPr>
          <p:cNvPr id="3" name="Autmn stor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43174" y="1643050"/>
            <a:ext cx="5838842" cy="4175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2071678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Пример приче</a:t>
            </a:r>
          </a:p>
          <a:p>
            <a:r>
              <a:rPr lang="sr-Cyrl-RS" dirty="0"/>
              <a:t>( аутор: Н. В.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effectLst/>
                <a:latin typeface="Calibri" pitchFamily="34" charset="0"/>
              </a:rPr>
              <a:t>Glogster</a:t>
            </a:r>
            <a:r>
              <a:rPr lang="en-US" sz="2400" dirty="0">
                <a:effectLst/>
                <a:latin typeface="Calibri" pitchFamily="34" charset="0"/>
              </a:rPr>
              <a:t> ( primer)</a:t>
            </a:r>
          </a:p>
        </p:txBody>
      </p:sp>
      <p:pic>
        <p:nvPicPr>
          <p:cNvPr id="3" name="Picture 2" descr="glogster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214423"/>
            <a:ext cx="5498098" cy="3714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5357826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https://edu.glogster.com/glog/glogster-kao-alat-za-primenu-u-predskolskim-ustanovama-na-daljin/3hfrrjl96sf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1500174"/>
            <a:ext cx="2428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Calibri" pitchFamily="34" charset="0"/>
              </a:rPr>
              <a:t>Глогстер је колаборативни, интерактивни алат</a:t>
            </a:r>
          </a:p>
          <a:p>
            <a:r>
              <a:rPr lang="sr-Cyrl-RS" sz="2000" dirty="0">
                <a:latin typeface="Calibri" pitchFamily="34" charset="0"/>
              </a:rPr>
              <a:t>У који може да се угради видео, глас васпитача, </a:t>
            </a:r>
          </a:p>
          <a:p>
            <a:r>
              <a:rPr lang="sr-Cyrl-RS" sz="2000" dirty="0">
                <a:latin typeface="Calibri" pitchFamily="34" charset="0"/>
              </a:rPr>
              <a:t>текст, сугестије, питања...</a:t>
            </a:r>
          </a:p>
          <a:p>
            <a:r>
              <a:rPr lang="sr-Cyrl-RS" sz="2000" dirty="0">
                <a:latin typeface="Calibri" pitchFamily="34" charset="0"/>
              </a:rPr>
              <a:t>Испробан је у периоду учења на даљину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85729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              </a:t>
            </a:r>
            <a:r>
              <a:rPr lang="en-US" sz="2400" b="1" dirty="0" err="1">
                <a:latin typeface="Calibri" pitchFamily="34" charset="0"/>
              </a:rPr>
              <a:t>Thinglink</a:t>
            </a:r>
            <a:r>
              <a:rPr lang="en-US" sz="2400" b="1" dirty="0">
                <a:latin typeface="Calibri" pitchFamily="34" charset="0"/>
              </a:rPr>
              <a:t> ( primer)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480" y="607220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https://www.thinglink.com/scene/1311467149818068995</a:t>
            </a:r>
            <a:endParaRPr lang="en-US" dirty="0"/>
          </a:p>
        </p:txBody>
      </p:sp>
      <p:pic>
        <p:nvPicPr>
          <p:cNvPr id="4" name="Picture 3" descr="t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357430"/>
            <a:ext cx="3571900" cy="350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954" y="785794"/>
            <a:ext cx="892404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sz="2000" dirty="0" err="1">
                <a:latin typeface="Calibri" pitchFamily="34" charset="0"/>
              </a:rPr>
              <a:t>Thinglink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је одличан алат за додавање интерактивних садржаја ( фотографије,</a:t>
            </a:r>
          </a:p>
          <a:p>
            <a:r>
              <a:rPr lang="sr-Cyrl-RS" sz="2000" dirty="0">
                <a:latin typeface="Calibri" pitchFamily="34" charset="0"/>
              </a:rPr>
              <a:t>Видео записи, текст, ...) Сваки од ових тагова на позадини коју сами одаберемо </a:t>
            </a:r>
          </a:p>
          <a:p>
            <a:r>
              <a:rPr lang="sr-Cyrl-RS" sz="2000" dirty="0">
                <a:latin typeface="Calibri" pitchFamily="34" charset="0"/>
              </a:rPr>
              <a:t>Крије у себи неки садржај. Кликом на таг, садржај се отвара.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2214554"/>
            <a:ext cx="3429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atin typeface="Calibri" pitchFamily="34" charset="0"/>
              </a:rPr>
              <a:t>Ово је један пример на којем се</a:t>
            </a:r>
          </a:p>
          <a:p>
            <a:r>
              <a:rPr lang="sr-Cyrl-RS" dirty="0">
                <a:latin typeface="Calibri" pitchFamily="34" charset="0"/>
              </a:rPr>
              <a:t> кликом на жуте тачкице отварају линкови са видео записима традиционалне народне музике одређене земље коју изводе дечји хорови.</a:t>
            </a:r>
          </a:p>
          <a:p>
            <a:r>
              <a:rPr lang="sr-Cyrl-RS" dirty="0">
                <a:latin typeface="Calibri" pitchFamily="34" charset="0"/>
              </a:rPr>
              <a:t>Дакле, васпитач бира позадину</a:t>
            </a:r>
          </a:p>
          <a:p>
            <a:r>
              <a:rPr lang="sr-Cyrl-RS" dirty="0">
                <a:latin typeface="Calibri" pitchFamily="34" charset="0"/>
              </a:rPr>
              <a:t>и садржаје које ће ставити.</a:t>
            </a:r>
          </a:p>
          <a:p>
            <a:r>
              <a:rPr lang="sr-Cyrl-RS" dirty="0">
                <a:latin typeface="Calibri" pitchFamily="34" charset="0"/>
              </a:rPr>
              <a:t>Тагови могу бити разних боја.</a:t>
            </a:r>
          </a:p>
          <a:p>
            <a:r>
              <a:rPr lang="sr-Cyrl-RS" dirty="0">
                <a:latin typeface="Calibri" pitchFamily="34" charset="0"/>
              </a:rPr>
              <a:t>Ако је васпитач послао линк, онда родитељ код куће може додати таг са цртежом или коментаром детета.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571480"/>
            <a:ext cx="2925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Voki</a:t>
            </a:r>
            <a:r>
              <a:rPr lang="en-US" sz="2400" b="1" dirty="0">
                <a:latin typeface="Calibri" pitchFamily="34" charset="0"/>
              </a:rPr>
              <a:t> / </a:t>
            </a:r>
            <a:r>
              <a:rPr lang="en-US" sz="2400" b="1" dirty="0" err="1">
                <a:latin typeface="Calibri" pitchFamily="34" charset="0"/>
              </a:rPr>
              <a:t>govorni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avatari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3" name="IMG_216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00100" y="2928934"/>
            <a:ext cx="3143272" cy="2357454"/>
          </a:xfrm>
          <a:prstGeom prst="rect">
            <a:avLst/>
          </a:prstGeom>
        </p:spPr>
      </p:pic>
      <p:pic>
        <p:nvPicPr>
          <p:cNvPr id="4" name="IMG_2166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857752" y="2928934"/>
            <a:ext cx="2857520" cy="2428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448" y="1142984"/>
            <a:ext cx="8067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>
                <a:latin typeface="Calibri" pitchFamily="34" charset="0"/>
              </a:rPr>
              <a:t>Воки је алат који омогућава да дете изабере аватара који му се свиђа. </a:t>
            </a:r>
          </a:p>
          <a:p>
            <a:r>
              <a:rPr lang="sr-Cyrl-RS" sz="2000" dirty="0">
                <a:latin typeface="Calibri" pitchFamily="34" charset="0"/>
              </a:rPr>
              <a:t>Дете може да отпева нешто, да одрецитује, да пита, да исприча и да</a:t>
            </a:r>
          </a:p>
          <a:p>
            <a:r>
              <a:rPr lang="sr-Cyrl-RS" sz="2000" dirty="0">
                <a:latin typeface="Calibri" pitchFamily="34" charset="0"/>
              </a:rPr>
              <a:t>се то сними. Васпитач затим убацује глас код одабраног аватара.</a:t>
            </a:r>
          </a:p>
          <a:p>
            <a:r>
              <a:rPr lang="sr-Cyrl-RS" sz="2000" dirty="0">
                <a:latin typeface="Calibri" pitchFamily="34" charset="0"/>
              </a:rPr>
              <a:t>За време ванредног стања васпитач изабере свог аватара који деци </a:t>
            </a:r>
          </a:p>
          <a:p>
            <a:r>
              <a:rPr lang="sr-Cyrl-RS" sz="2000" dirty="0">
                <a:latin typeface="Calibri" pitchFamily="34" charset="0"/>
              </a:rPr>
              <a:t>пева нешто, рича или поставља питање на које деца треба да одговоре</a:t>
            </a:r>
            <a:r>
              <a:rPr lang="sr-Cyrl-RS" sz="2000" dirty="0"/>
              <a:t>.</a:t>
            </a:r>
          </a:p>
          <a:p>
            <a:endParaRPr lang="en-US" sz="2000" dirty="0"/>
          </a:p>
        </p:txBody>
      </p:sp>
      <p:sp>
        <p:nvSpPr>
          <p:cNvPr id="6" name="Rectangle 5">
            <a:hlinkClick r:id="rId5"/>
          </p:cNvPr>
          <p:cNvSpPr/>
          <p:nvPr/>
        </p:nvSpPr>
        <p:spPr>
          <a:xfrm>
            <a:off x="3071802" y="6000768"/>
            <a:ext cx="281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http://tinyurl.com/y9lhgcb7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5572140"/>
            <a:ext cx="831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latin typeface="Calibri" pitchFamily="34" charset="0"/>
              </a:rPr>
              <a:t>Пример како васпитач може послати поруку преко аватара и заинтересовати децу</a:t>
            </a:r>
            <a:r>
              <a:rPr lang="sr-Cyrl-RS" dirty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214290"/>
            <a:ext cx="181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Adobe Spark</a:t>
            </a:r>
          </a:p>
        </p:txBody>
      </p:sp>
      <p:pic>
        <p:nvPicPr>
          <p:cNvPr id="3" name="Picture 2" descr="ado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621415"/>
            <a:ext cx="6215106" cy="3236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714356"/>
            <a:ext cx="8799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Calibri" pitchFamily="34" charset="0"/>
              </a:rPr>
              <a:t>Adobe Spark </a:t>
            </a:r>
            <a:r>
              <a:rPr lang="en-US" sz="2000" dirty="0">
                <a:latin typeface="Calibri" pitchFamily="34" charset="0"/>
              </a:rPr>
              <a:t>je </a:t>
            </a:r>
            <a:r>
              <a:rPr lang="sr-Cyrl-RS" sz="2000" dirty="0">
                <a:latin typeface="Calibri" pitchFamily="34" charset="0"/>
              </a:rPr>
              <a:t>одличан презентацијски и колаборацијски алат</a:t>
            </a:r>
          </a:p>
          <a:p>
            <a:r>
              <a:rPr lang="sr-Cyrl-RS" sz="2000" dirty="0">
                <a:latin typeface="Calibri" pitchFamily="34" charset="0"/>
              </a:rPr>
              <a:t>Који омогућава израду видео прича, презентација. У вртићу се </a:t>
            </a:r>
          </a:p>
          <a:p>
            <a:r>
              <a:rPr lang="sr-Cyrl-RS" sz="2000" dirty="0">
                <a:latin typeface="Calibri" pitchFamily="34" charset="0"/>
              </a:rPr>
              <a:t>може користити тако да деца и васпитачи одаберу цртеже које</a:t>
            </a:r>
            <a:endParaRPr lang="en-US" sz="2000" dirty="0">
              <a:latin typeface="Calibri" pitchFamily="34" charset="0"/>
            </a:endParaRPr>
          </a:p>
          <a:p>
            <a:r>
              <a:rPr lang="sr-Cyrl-RS" sz="2000" dirty="0">
                <a:latin typeface="Calibri" pitchFamily="34" charset="0"/>
              </a:rPr>
              <a:t> ће ставити у причу и да свако дете исприча један део. Дакле, аудио-видео материјал</a:t>
            </a:r>
            <a:r>
              <a:rPr lang="en-US" sz="2000" dirty="0">
                <a:latin typeface="Calibri" pitchFamily="34" charset="0"/>
              </a:rPr>
              <a:t>. </a:t>
            </a:r>
            <a:r>
              <a:rPr lang="sr-Cyrl-RS" sz="2000" dirty="0">
                <a:latin typeface="Calibri" pitchFamily="34" charset="0"/>
              </a:rPr>
              <a:t>Алат је бесплатан.</a:t>
            </a:r>
          </a:p>
          <a:p>
            <a:r>
              <a:rPr lang="sr-Cyrl-RS" sz="2000" dirty="0">
                <a:latin typeface="Calibri" pitchFamily="34" charset="0"/>
              </a:rPr>
              <a:t>Исто тако, васпитач може да стави слике и да исприча причу.</a:t>
            </a:r>
          </a:p>
          <a:p>
            <a:r>
              <a:rPr lang="sr-Cyrl-RS" sz="2400" dirty="0">
                <a:latin typeface="Calibri" pitchFamily="34" charset="0"/>
              </a:rPr>
              <a:t>Пример:  </a:t>
            </a:r>
            <a:r>
              <a:rPr lang="en-US" sz="2400" dirty="0">
                <a:latin typeface="Calibri" pitchFamily="34" charset="0"/>
                <a:hlinkClick r:id="rId3"/>
              </a:rPr>
              <a:t>https://spark.adobe.com/video/vBjjvfSC2QUVJ</a:t>
            </a:r>
            <a:endParaRPr lang="sr-Cyrl-RS" sz="2400" dirty="0">
              <a:latin typeface="Calibri" pitchFamily="34" charset="0"/>
            </a:endParaRPr>
          </a:p>
          <a:p>
            <a:endParaRPr lang="sr-Cyrl-RS" sz="2400" dirty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28604"/>
            <a:ext cx="1989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Learning Apps</a:t>
            </a:r>
          </a:p>
        </p:txBody>
      </p:sp>
      <p:pic>
        <p:nvPicPr>
          <p:cNvPr id="3" name="Picture 2" descr="a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428868"/>
            <a:ext cx="6715172" cy="36462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71670" y="6143644"/>
            <a:ext cx="468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https://learningapps.org/display?v=pns6ixzva20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857232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Calibri" pitchFamily="34" charset="0"/>
              </a:rPr>
              <a:t>Ово је алат за креирање онлајн дидактичких </a:t>
            </a:r>
            <a:endParaRPr lang="en-US" sz="2000" dirty="0">
              <a:latin typeface="Calibri" pitchFamily="34" charset="0"/>
            </a:endParaRPr>
          </a:p>
          <a:p>
            <a:r>
              <a:rPr lang="sr-Cyrl-RS" sz="2000" dirty="0">
                <a:latin typeface="Calibri" pitchFamily="34" charset="0"/>
              </a:rPr>
              <a:t>садржаја за децу. </a:t>
            </a:r>
          </a:p>
          <a:p>
            <a:r>
              <a:rPr lang="sr-Cyrl-RS" sz="2000" dirty="0">
                <a:latin typeface="Calibri" pitchFamily="34" charset="0"/>
              </a:rPr>
              <a:t>Пример: Повезивање парова</a:t>
            </a:r>
            <a:endParaRPr lang="en-US" sz="2000" dirty="0">
              <a:latin typeface="Calibri" pitchFamily="34" charset="0"/>
            </a:endParaRPr>
          </a:p>
          <a:p>
            <a:r>
              <a:rPr lang="sr-Cyrl-RS" sz="2000" dirty="0">
                <a:latin typeface="Calibri" pitchFamily="34" charset="0"/>
              </a:rPr>
              <a:t> ( тема “Вода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око нас” ( аутор Н.В.)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2357430"/>
            <a:ext cx="8115328" cy="3768733"/>
          </a:xfrm>
        </p:spPr>
        <p:txBody>
          <a:bodyPr>
            <a:normAutofit fontScale="47500" lnSpcReduction="20000"/>
          </a:bodyPr>
          <a:lstStyle/>
          <a:p>
            <a:r>
              <a:rPr lang="sr-Cyrl-RS" sz="4200" dirty="0">
                <a:latin typeface="Calibri" pitchFamily="34" charset="0"/>
              </a:rPr>
              <a:t>Предшколска установа "Наша радост" је своје прве кораке дигитализације почела 2015. године откривањем и првом регистрацијом на е</a:t>
            </a:r>
            <a:r>
              <a:rPr lang="en-US" sz="4200" dirty="0">
                <a:latin typeface="Calibri" pitchFamily="34" charset="0"/>
              </a:rPr>
              <a:t>twinning</a:t>
            </a:r>
            <a:r>
              <a:rPr lang="sr-Cyrl-RS" sz="4200" dirty="0">
                <a:latin typeface="Calibri" pitchFamily="34" charset="0"/>
              </a:rPr>
              <a:t> платформу</a:t>
            </a:r>
            <a:r>
              <a:rPr lang="en-US" sz="4200" dirty="0">
                <a:latin typeface="Calibri" pitchFamily="34" charset="0"/>
              </a:rPr>
              <a:t> .</a:t>
            </a:r>
            <a:endParaRPr lang="sr-Cyrl-RS" sz="4200" dirty="0">
              <a:latin typeface="Calibri" pitchFamily="34" charset="0"/>
            </a:endParaRPr>
          </a:p>
          <a:p>
            <a:r>
              <a:rPr lang="sr-Cyrl-RS" sz="4200" dirty="0">
                <a:latin typeface="Calibri" pitchFamily="34" charset="0"/>
              </a:rPr>
              <a:t>Од</a:t>
            </a:r>
            <a:r>
              <a:rPr lang="en-US" sz="4200" dirty="0">
                <a:latin typeface="Calibri" pitchFamily="34" charset="0"/>
              </a:rPr>
              <a:t> 2016.</a:t>
            </a:r>
            <a:r>
              <a:rPr lang="sr-Cyrl-RS" sz="4200" dirty="0">
                <a:latin typeface="Calibri" pitchFamily="34" charset="0"/>
              </a:rPr>
              <a:t>- 2020. 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на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платформу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се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учланило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sr-Cyrl-RS" sz="4200" dirty="0">
                <a:latin typeface="Calibri" pitchFamily="34" charset="0"/>
              </a:rPr>
              <a:t>36 </a:t>
            </a:r>
            <a:r>
              <a:rPr lang="en-US" sz="4200" dirty="0" err="1">
                <a:latin typeface="Calibri" pitchFamily="34" charset="0"/>
              </a:rPr>
              <a:t>васпитача</a:t>
            </a:r>
            <a:r>
              <a:rPr lang="en-US" sz="4200" dirty="0">
                <a:latin typeface="Calibri" pitchFamily="34" charset="0"/>
              </a:rPr>
              <a:t> и </a:t>
            </a:r>
            <a:r>
              <a:rPr lang="en-US" sz="4200" dirty="0" err="1">
                <a:latin typeface="Calibri" pitchFamily="34" charset="0"/>
              </a:rPr>
              <a:t>два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стручна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сарадника</a:t>
            </a:r>
            <a:r>
              <a:rPr lang="en-US" sz="4200" dirty="0">
                <a:latin typeface="Calibri" pitchFamily="34" charset="0"/>
              </a:rPr>
              <a:t>. </a:t>
            </a:r>
          </a:p>
          <a:p>
            <a:r>
              <a:rPr lang="sr-Cyrl-RS" sz="4200" dirty="0">
                <a:latin typeface="Calibri" pitchFamily="34" charset="0"/>
              </a:rPr>
              <a:t>2016. основан је </a:t>
            </a:r>
            <a:r>
              <a:rPr lang="sr-Latn-RS" sz="4200" dirty="0">
                <a:latin typeface="Calibri" pitchFamily="34" charset="0"/>
              </a:rPr>
              <a:t>etwinning </a:t>
            </a:r>
            <a:r>
              <a:rPr lang="sr-Cyrl-RS" sz="4200" dirty="0">
                <a:latin typeface="Calibri" pitchFamily="34" charset="0"/>
              </a:rPr>
              <a:t>тим установе</a:t>
            </a:r>
            <a:endParaRPr lang="en-US" sz="4200" dirty="0">
              <a:latin typeface="Calibri" pitchFamily="34" charset="0"/>
            </a:endParaRPr>
          </a:p>
          <a:p>
            <a:r>
              <a:rPr lang="en-US" sz="4200" dirty="0" err="1">
                <a:latin typeface="Calibri" pitchFamily="34" charset="0"/>
              </a:rPr>
              <a:t>За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пројекте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који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су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током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године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рађени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на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платформи</a:t>
            </a:r>
            <a:r>
              <a:rPr lang="en-US" sz="4200" dirty="0">
                <a:latin typeface="Calibri" pitchFamily="34" charset="0"/>
              </a:rPr>
              <a:t>, </a:t>
            </a:r>
            <a:r>
              <a:rPr lang="en-US" sz="4200" dirty="0" err="1">
                <a:latin typeface="Calibri" pitchFamily="34" charset="0"/>
              </a:rPr>
              <a:t>установа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је</a:t>
            </a:r>
            <a:r>
              <a:rPr lang="sr-Cyrl-RS" sz="4200" dirty="0">
                <a:latin typeface="Calibri" pitchFamily="34" charset="0"/>
              </a:rPr>
              <a:t> 2016.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en-US" sz="4200" dirty="0" err="1">
                <a:latin typeface="Calibri" pitchFamily="34" charset="0"/>
              </a:rPr>
              <a:t>награђена</a:t>
            </a:r>
            <a:r>
              <a:rPr lang="en-US" sz="4200" dirty="0">
                <a:latin typeface="Calibri" pitchFamily="34" charset="0"/>
              </a:rPr>
              <a:t> </a:t>
            </a:r>
            <a:r>
              <a:rPr lang="sr-Cyrl-RS" sz="4200" dirty="0">
                <a:latin typeface="Calibri" pitchFamily="34" charset="0"/>
              </a:rPr>
              <a:t>са 1 </a:t>
            </a:r>
            <a:r>
              <a:rPr lang="en-US" sz="4200" dirty="0">
                <a:latin typeface="Calibri" pitchFamily="34" charset="0"/>
              </a:rPr>
              <a:t>EQL</a:t>
            </a:r>
            <a:r>
              <a:rPr lang="sr-Latn-RS" sz="4200" dirty="0">
                <a:latin typeface="Calibri" pitchFamily="34" charset="0"/>
              </a:rPr>
              <a:t> </a:t>
            </a:r>
            <a:r>
              <a:rPr lang="en-US" sz="4200" dirty="0">
                <a:latin typeface="Calibri" pitchFamily="34" charset="0"/>
              </a:rPr>
              <a:t>(</a:t>
            </a:r>
            <a:r>
              <a:rPr lang="sr-Latn-RS" sz="4200" dirty="0">
                <a:latin typeface="Calibri" pitchFamily="34" charset="0"/>
              </a:rPr>
              <a:t>ознака европског кв</a:t>
            </a:r>
            <a:r>
              <a:rPr lang="sr-Cyrl-RS" sz="4200" dirty="0">
                <a:latin typeface="Calibri" pitchFamily="34" charset="0"/>
              </a:rPr>
              <a:t>алитета</a:t>
            </a:r>
            <a:r>
              <a:rPr lang="en-US" sz="4200" dirty="0">
                <a:latin typeface="Calibri" pitchFamily="34" charset="0"/>
              </a:rPr>
              <a:t>)  ,2017 </a:t>
            </a:r>
            <a:r>
              <a:rPr lang="en-US" sz="4200" dirty="0" err="1">
                <a:latin typeface="Calibri" pitchFamily="34" charset="0"/>
              </a:rPr>
              <a:t>sa</a:t>
            </a:r>
            <a:r>
              <a:rPr lang="en-US" sz="4200" dirty="0">
                <a:latin typeface="Calibri" pitchFamily="34" charset="0"/>
              </a:rPr>
              <a:t>  10 ЕQL</a:t>
            </a:r>
            <a:r>
              <a:rPr lang="sr-Cyrl-RS" sz="4200" dirty="0">
                <a:latin typeface="Calibri" pitchFamily="34" charset="0"/>
              </a:rPr>
              <a:t>, 2018. </a:t>
            </a:r>
            <a:r>
              <a:rPr lang="en-US" sz="4200" dirty="0" err="1">
                <a:latin typeface="Calibri" pitchFamily="34" charset="0"/>
              </a:rPr>
              <a:t>sa</a:t>
            </a:r>
            <a:r>
              <a:rPr lang="sr-Cyrl-RS" sz="4200" dirty="0">
                <a:latin typeface="Calibri" pitchFamily="34" charset="0"/>
              </a:rPr>
              <a:t> 19 ЕQL, 2019. </a:t>
            </a:r>
            <a:r>
              <a:rPr lang="en-US" sz="4200" dirty="0" err="1">
                <a:latin typeface="Calibri" pitchFamily="34" charset="0"/>
              </a:rPr>
              <a:t>sa</a:t>
            </a:r>
            <a:r>
              <a:rPr lang="sr-Cyrl-RS" sz="4200" dirty="0">
                <a:latin typeface="Calibri" pitchFamily="34" charset="0"/>
              </a:rPr>
              <a:t> 26 EQL. </a:t>
            </a:r>
          </a:p>
          <a:p>
            <a:r>
              <a:rPr lang="sr-Cyrl-RS" sz="4200" dirty="0">
                <a:latin typeface="Calibri" pitchFamily="34" charset="0"/>
              </a:rPr>
              <a:t>Захваљујући репрезентативном раду на платформи, Предшколска установа "Наша радост" је добила ознаку Etwinning школе. Тренутно је у пројекте на платформи укључено 16 васпитача који учествују у више од 30 пројеката</a:t>
            </a:r>
            <a:r>
              <a:rPr lang="sr-Latn-RS" sz="4200" dirty="0">
                <a:latin typeface="Calibri" pitchFamily="34" charset="0"/>
              </a:rPr>
              <a:t>, </a:t>
            </a:r>
            <a:r>
              <a:rPr lang="sr-Cyrl-RS" sz="4200" dirty="0">
                <a:latin typeface="Calibri" pitchFamily="34" charset="0"/>
              </a:rPr>
              <a:t>а број чланова је</a:t>
            </a:r>
            <a:r>
              <a:rPr lang="sr-Latn-RS" sz="4200" dirty="0">
                <a:latin typeface="Calibri" pitchFamily="34" charset="0"/>
              </a:rPr>
              <a:t>36.</a:t>
            </a:r>
            <a:endParaRPr lang="en-US" sz="42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>
                <a:latin typeface="Calibri" pitchFamily="34" charset="0"/>
              </a:rPr>
              <a:t>КРАТКИ ПРЕГЛЕД ДИГИТАЛНИХ АКТИВНОСТИ ОД 2015.-2020.</a:t>
            </a:r>
            <a:br>
              <a:rPr lang="sr-Cyrl-RS" sz="2400" dirty="0">
                <a:latin typeface="Calibri" pitchFamily="34" charset="0"/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4" name="Picture 3" descr="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000108"/>
            <a:ext cx="1285883" cy="128588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642918"/>
            <a:ext cx="2700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         </a:t>
            </a:r>
            <a:r>
              <a:rPr lang="en-US" sz="2400" b="1" dirty="0" err="1">
                <a:latin typeface="Calibri" pitchFamily="34" charset="0"/>
              </a:rPr>
              <a:t>Kizoa</a:t>
            </a:r>
            <a:r>
              <a:rPr lang="en-US" sz="2400" b="1" dirty="0">
                <a:latin typeface="Calibri" pitchFamily="34" charset="0"/>
              </a:rPr>
              <a:t> movie</a:t>
            </a:r>
          </a:p>
        </p:txBody>
      </p:sp>
      <p:pic>
        <p:nvPicPr>
          <p:cNvPr id="6" name="Kizoa Online Movie Maker prezentacija Flower and hug for yo.3gp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6050" y="3429000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588" y="1214422"/>
            <a:ext cx="729686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r-Cyrl-RS" sz="2000" dirty="0">
                <a:latin typeface="Calibri" pitchFamily="34" charset="0"/>
              </a:rPr>
              <a:t>Ово је алат за креирање филмића. Може да послужи као резиме</a:t>
            </a:r>
          </a:p>
          <a:p>
            <a:pPr algn="just"/>
            <a:r>
              <a:rPr lang="sr-Cyrl-RS" sz="2000" dirty="0">
                <a:latin typeface="Calibri" pitchFamily="34" charset="0"/>
              </a:rPr>
              <a:t>рада на пројекту и да се прикаже родитељима на родитељском </a:t>
            </a:r>
          </a:p>
          <a:p>
            <a:pPr algn="just"/>
            <a:r>
              <a:rPr lang="sr-Cyrl-RS" sz="2000" dirty="0">
                <a:latin typeface="Calibri" pitchFamily="34" charset="0"/>
              </a:rPr>
              <a:t>састанку или у ванредним околностима да се родитељима </a:t>
            </a:r>
          </a:p>
          <a:p>
            <a:pPr algn="just"/>
            <a:r>
              <a:rPr lang="sr-Cyrl-RS" sz="2000" dirty="0">
                <a:latin typeface="Calibri" pitchFamily="34" charset="0"/>
              </a:rPr>
              <a:t>подели линк.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2" y="285728"/>
            <a:ext cx="1884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Jigsaw puzzle</a:t>
            </a:r>
          </a:p>
        </p:txBody>
      </p:sp>
      <p:pic>
        <p:nvPicPr>
          <p:cNvPr id="4" name="Picture 3" descr="j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2071702" cy="2071702"/>
          </a:xfrm>
          <a:prstGeom prst="rect">
            <a:avLst/>
          </a:prstGeom>
        </p:spPr>
      </p:pic>
      <p:pic>
        <p:nvPicPr>
          <p:cNvPr id="5" name="Picture 4" descr="ji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571876"/>
            <a:ext cx="6429420" cy="29009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4919" y="1785926"/>
            <a:ext cx="4794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Jigsaw </a:t>
            </a:r>
            <a:r>
              <a:rPr lang="sr-Cyrl-RS" sz="2000" dirty="0">
                <a:latin typeface="Calibri" pitchFamily="34" charset="0"/>
              </a:rPr>
              <a:t>је алат који деце веома воле. Може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да се направи пазла од њихових цртежа или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фотографија.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571480"/>
            <a:ext cx="194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Google Forms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694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За евалуацију након вебинара коришћени су </a:t>
            </a:r>
            <a:r>
              <a:rPr lang="en-US" dirty="0"/>
              <a:t>Google Forms </a:t>
            </a:r>
            <a:r>
              <a:rPr lang="sr-Cyrl-RS" dirty="0"/>
              <a:t>упитници.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101" y="2143116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https://docs.google.com/forms/d/e/1FAIpQLSdcJ6mVYL6IahXdsUIZyk7w8SbtcRaYdpmsH94450cLt27Rrw/viewform?usp=sf_link</a:t>
            </a:r>
            <a:endParaRPr lang="en-US" dirty="0"/>
          </a:p>
        </p:txBody>
      </p:sp>
      <p:pic>
        <p:nvPicPr>
          <p:cNvPr id="6" name="Picture 5" descr="m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214686"/>
            <a:ext cx="3496031" cy="307570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428604"/>
            <a:ext cx="2795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Etwinning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platforma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142985"/>
            <a:ext cx="78581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Calibri" pitchFamily="34" charset="0"/>
              </a:rPr>
              <a:t> У е</a:t>
            </a:r>
            <a:r>
              <a:rPr lang="sr-Latn-RS" sz="2000" dirty="0">
                <a:latin typeface="Calibri" pitchFamily="34" charset="0"/>
              </a:rPr>
              <a:t>twinning </a:t>
            </a:r>
            <a:r>
              <a:rPr lang="sr-Cyrl-RS" sz="2000" dirty="0">
                <a:latin typeface="Calibri" pitchFamily="34" charset="0"/>
              </a:rPr>
              <a:t>пројектима учествује 20 васпитача у више од 30 пројеката.</a:t>
            </a:r>
          </a:p>
          <a:p>
            <a:r>
              <a:rPr lang="sr-Cyrl-RS" sz="2000" dirty="0">
                <a:latin typeface="Calibri" pitchFamily="34" charset="0"/>
              </a:rPr>
              <a:t>На платформи се размењују примери добре праксе са васпитачима из </a:t>
            </a:r>
          </a:p>
          <a:p>
            <a:r>
              <a:rPr lang="sr-Cyrl-RS" sz="2000" dirty="0">
                <a:latin typeface="Calibri" pitchFamily="34" charset="0"/>
              </a:rPr>
              <a:t>Држава ЕУ и на тај начин једни од друих уче. На платформи се користе многобројни </a:t>
            </a:r>
            <a:r>
              <a:rPr lang="en-US" sz="2000" dirty="0">
                <a:latin typeface="Calibri" pitchFamily="34" charset="0"/>
              </a:rPr>
              <a:t>web 2.00 </a:t>
            </a:r>
            <a:r>
              <a:rPr lang="sr-Cyrl-RS" sz="2000" dirty="0">
                <a:latin typeface="Calibri" pitchFamily="34" charset="0"/>
              </a:rPr>
              <a:t>алати који се могу примењивати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у раду са децом. Осим рада на пројектима, васпитачи учествују у семинарима и вебинарима које организују експерти или чланови платформе. Васпитачи Предшколске  установе “Наша радост”одржали су на платформи вебинар “</a:t>
            </a:r>
            <a:r>
              <a:rPr lang="en-US" sz="2000" dirty="0">
                <a:latin typeface="Calibri" pitchFamily="34" charset="0"/>
              </a:rPr>
              <a:t>How to continue to work on </a:t>
            </a:r>
            <a:r>
              <a:rPr lang="en-US" sz="2000" dirty="0" err="1">
                <a:latin typeface="Calibri" pitchFamily="34" charset="0"/>
              </a:rPr>
              <a:t>etwinning</a:t>
            </a:r>
            <a:r>
              <a:rPr lang="en-US" sz="2000" dirty="0">
                <a:latin typeface="Calibri" pitchFamily="34" charset="0"/>
              </a:rPr>
              <a:t> projects during isolation?” </a:t>
            </a:r>
            <a:r>
              <a:rPr lang="sr-Cyrl-RS" sz="2000" dirty="0">
                <a:latin typeface="Calibri" pitchFamily="34" charset="0"/>
              </a:rPr>
              <a:t>за чланове платформе и показали  примере онлајн рада са децом.</a:t>
            </a:r>
          </a:p>
        </p:txBody>
      </p:sp>
      <p:pic>
        <p:nvPicPr>
          <p:cNvPr id="5" name="Picture 4" descr="er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4286256"/>
            <a:ext cx="6342602" cy="21719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500042"/>
            <a:ext cx="137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Литература: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770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https://www.britishcouncil.rs/sites/default/files/konferencijski_program_0.pdf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203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www.etwinning.net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2571744"/>
            <a:ext cx="72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https://www.teachingvillage.org/2010/03/09/moving-your-kindergarten-into-web-2-0-with-5-different-tool/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883153"/>
          </a:xfrm>
        </p:spPr>
        <p:txBody>
          <a:bodyPr>
            <a:normAutofit fontScale="25000" lnSpcReduction="20000"/>
          </a:bodyPr>
          <a:lstStyle/>
          <a:p>
            <a:r>
              <a:rPr lang="sr-Cyrl-RS" sz="8000" dirty="0">
                <a:latin typeface="Calibri" pitchFamily="34" charset="0"/>
              </a:rPr>
              <a:t>Међународна, стручна конференција "Нове технологије у образовању“</a:t>
            </a:r>
            <a:r>
              <a:rPr lang="en-US" sz="8000" dirty="0">
                <a:latin typeface="Calibri" pitchFamily="34" charset="0"/>
              </a:rPr>
              <a:t> </a:t>
            </a:r>
            <a:r>
              <a:rPr lang="sr-Cyrl-RS" sz="8000" dirty="0">
                <a:latin typeface="Calibri" pitchFamily="34" charset="0"/>
              </a:rPr>
              <a:t>у</a:t>
            </a:r>
            <a:r>
              <a:rPr lang="en-US" sz="8000" dirty="0">
                <a:latin typeface="Calibri" pitchFamily="34" charset="0"/>
              </a:rPr>
              <a:t> </a:t>
            </a:r>
            <a:r>
              <a:rPr lang="sr-Cyrl-RS" sz="8000" dirty="0">
                <a:latin typeface="Calibri" pitchFamily="34" charset="0"/>
              </a:rPr>
              <a:t>организацији </a:t>
            </a:r>
            <a:r>
              <a:rPr lang="en-US" sz="8000" dirty="0">
                <a:latin typeface="Calibri" pitchFamily="34" charset="0"/>
              </a:rPr>
              <a:t>British Council</a:t>
            </a:r>
            <a:r>
              <a:rPr lang="sr-Cyrl-RS" sz="8000" dirty="0">
                <a:latin typeface="Calibri" pitchFamily="34" charset="0"/>
              </a:rPr>
              <a:t>-а,</a:t>
            </a:r>
            <a:r>
              <a:rPr lang="en-US" sz="8000" dirty="0">
                <a:latin typeface="Calibri" pitchFamily="34" charset="0"/>
              </a:rPr>
              <a:t> </a:t>
            </a:r>
            <a:r>
              <a:rPr lang="sr-Cyrl-RS" sz="8000" dirty="0">
                <a:latin typeface="Calibri" pitchFamily="34" charset="0"/>
              </a:rPr>
              <a:t>26.02.2016.</a:t>
            </a:r>
            <a:r>
              <a:rPr lang="en-US" sz="8000" dirty="0">
                <a:latin typeface="Calibri" pitchFamily="34" charset="0"/>
              </a:rPr>
              <a:t> u</a:t>
            </a:r>
            <a:r>
              <a:rPr lang="sr-Cyrl-RS" sz="8000" dirty="0">
                <a:latin typeface="Calibri" pitchFamily="34" charset="0"/>
              </a:rPr>
              <a:t> Београду ,Наташа Врапчевић</a:t>
            </a:r>
          </a:p>
          <a:p>
            <a:r>
              <a:rPr lang="sr-Cyrl-RS" sz="8000" dirty="0">
                <a:latin typeface="Calibri" pitchFamily="34" charset="0"/>
              </a:rPr>
              <a:t>Међународна интердисциплинарна конференција“ Васпитно-образовни хоризонти“</a:t>
            </a:r>
            <a:r>
              <a:rPr lang="en-US" sz="8000" dirty="0">
                <a:latin typeface="Calibri" pitchFamily="34" charset="0"/>
              </a:rPr>
              <a:t> </a:t>
            </a:r>
            <a:r>
              <a:rPr lang="sr-Cyrl-RS" sz="8000" dirty="0">
                <a:latin typeface="Calibri" pitchFamily="34" charset="0"/>
              </a:rPr>
              <a:t>,</a:t>
            </a:r>
            <a:r>
              <a:rPr lang="en-US" sz="8000" dirty="0">
                <a:latin typeface="Calibri" pitchFamily="34" charset="0"/>
              </a:rPr>
              <a:t> </a:t>
            </a:r>
            <a:r>
              <a:rPr lang="sr-Cyrl-RS" sz="8000" dirty="0">
                <a:latin typeface="Calibri" pitchFamily="34" charset="0"/>
              </a:rPr>
              <a:t>13. и 14.05.2016., Суботица,  "Примена </a:t>
            </a:r>
            <a:r>
              <a:rPr lang="en-US" sz="8000" dirty="0">
                <a:latin typeface="Calibri" pitchFamily="34" charset="0"/>
              </a:rPr>
              <a:t> web 2.00</a:t>
            </a:r>
            <a:r>
              <a:rPr lang="sr-Cyrl-RS" sz="8000" dirty="0">
                <a:latin typeface="Calibri" pitchFamily="34" charset="0"/>
              </a:rPr>
              <a:t> алата у вртићу” ( Наташа Врапчевић)</a:t>
            </a:r>
            <a:endParaRPr lang="en-US" sz="8000" dirty="0">
              <a:latin typeface="Calibri" pitchFamily="34" charset="0"/>
            </a:endParaRPr>
          </a:p>
          <a:p>
            <a:r>
              <a:rPr lang="sr-Cyrl-RS" sz="8000" dirty="0">
                <a:latin typeface="Calibri" pitchFamily="34" charset="0"/>
              </a:rPr>
              <a:t> Стручни сусрети васпитача на Тари,  децембар2016. , “ Тимски рад васпитача и сарадња на </a:t>
            </a:r>
            <a:r>
              <a:rPr lang="en-US" sz="8000" dirty="0" err="1">
                <a:latin typeface="Calibri" pitchFamily="34" charset="0"/>
              </a:rPr>
              <a:t>etwinning</a:t>
            </a:r>
            <a:r>
              <a:rPr lang="en-US" sz="8000" dirty="0">
                <a:latin typeface="Calibri" pitchFamily="34" charset="0"/>
              </a:rPr>
              <a:t> </a:t>
            </a:r>
            <a:r>
              <a:rPr lang="sr-Cyrl-RS" sz="8000" dirty="0">
                <a:latin typeface="Calibri" pitchFamily="34" charset="0"/>
              </a:rPr>
              <a:t>пројектима” (Ана Пертет , Наташа Врапчевић са колегиницама из Александровца и Надаља)</a:t>
            </a:r>
          </a:p>
          <a:p>
            <a:r>
              <a:rPr lang="ru-RU" sz="8000" dirty="0">
                <a:latin typeface="Calibri" pitchFamily="34" charset="0"/>
              </a:rPr>
              <a:t>Стручни скуп „Различити видови подстицања дечијег развоја“, Нови Сад, новембар 2016. године (Зборник радова) - Аутор пројекта: „Примена Wеb 2.00 алата у вртићима“</a:t>
            </a:r>
            <a:r>
              <a:rPr lang="sr-Cyrl-RS" sz="8000" dirty="0">
                <a:latin typeface="Calibri" pitchFamily="34" charset="0"/>
              </a:rPr>
              <a:t>26.11.2016., Нови Сад, васпитачи Ана Пертет и Наташа Врапчевић</a:t>
            </a:r>
            <a:endParaRPr lang="en-US" sz="8000" dirty="0">
              <a:latin typeface="Calibri" pitchFamily="34" charset="0"/>
            </a:endParaRPr>
          </a:p>
          <a:p>
            <a:endParaRPr lang="en-US" sz="96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>
                <a:latin typeface="Calibri" pitchFamily="34" charset="0"/>
              </a:rPr>
              <a:t>СТРУЧНИ СКУПОВИ НА КОЈИМА СУ ПРЕЗЕНТОВАНИ ПРИМЕРИ ДОБРЕ РРАКСЕ  ПРЕДШКОЛСК</a:t>
            </a:r>
            <a:r>
              <a:rPr lang="en-US" sz="2400" dirty="0">
                <a:latin typeface="Calibri" pitchFamily="34" charset="0"/>
              </a:rPr>
              <a:t>E</a:t>
            </a:r>
            <a:r>
              <a:rPr lang="sr-Cyrl-RS" sz="2400" dirty="0">
                <a:latin typeface="Calibri" pitchFamily="34" charset="0"/>
              </a:rPr>
              <a:t> УСТАНОВ</a:t>
            </a:r>
            <a:r>
              <a:rPr lang="en-US" sz="2400" dirty="0">
                <a:latin typeface="Calibri" pitchFamily="34" charset="0"/>
              </a:rPr>
              <a:t>E</a:t>
            </a:r>
            <a:r>
              <a:rPr lang="sr-Cyrl-RS" sz="2400" dirty="0">
                <a:latin typeface="Calibri" pitchFamily="34" charset="0"/>
              </a:rPr>
              <a:t> “НАША РАДОСТ”ИЗ ПОДРУЧЈА ПРИМЕНЕ НОВИХ ТЕХНОЛОГИЈА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64291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>
                <a:latin typeface="Calibri" pitchFamily="34" charset="0"/>
              </a:rPr>
              <a:t>II Међународна научно - стручна конференција Сремска Митровица: „Иницијално образовање и стручно усавршавање васпитача – партнерство у грађењу квалитета“, Сремска Митровица, новембар 2018. године ( Наташа Врапчевић, Ана Пертет)</a:t>
            </a:r>
          </a:p>
          <a:p>
            <a:r>
              <a:rPr lang="ru-RU" sz="2600" dirty="0">
                <a:latin typeface="Calibri" pitchFamily="34" charset="0"/>
              </a:rPr>
              <a:t>Округли сто  </a:t>
            </a:r>
            <a:r>
              <a:rPr lang="en-US" sz="2600" dirty="0">
                <a:latin typeface="Calibri" pitchFamily="34" charset="0"/>
              </a:rPr>
              <a:t>“</a:t>
            </a:r>
            <a:r>
              <a:rPr lang="ru-RU" sz="2600" dirty="0">
                <a:latin typeface="Calibri" pitchFamily="34" charset="0"/>
              </a:rPr>
              <a:t>Знање за будућност</a:t>
            </a:r>
            <a:r>
              <a:rPr lang="en-US" sz="2600" dirty="0">
                <a:latin typeface="Calibri" pitchFamily="34" charset="0"/>
              </a:rPr>
              <a:t>”, </a:t>
            </a:r>
            <a:r>
              <a:rPr lang="sr-Cyrl-RS" sz="2600" dirty="0">
                <a:latin typeface="Calibri" pitchFamily="34" charset="0"/>
              </a:rPr>
              <a:t>Београд, 2018. ( Наташа Врапчевић)</a:t>
            </a:r>
            <a:endParaRPr lang="ru-RU" sz="2600" dirty="0">
              <a:latin typeface="Calibri" pitchFamily="34" charset="0"/>
            </a:endParaRPr>
          </a:p>
          <a:p>
            <a:r>
              <a:rPr lang="ru-RU" sz="2600" dirty="0">
                <a:latin typeface="Calibri" pitchFamily="34" charset="0"/>
              </a:rPr>
              <a:t>„Развијање кључних компетенција за 21.век код деце предшколског узраста“ Стручни скуп „Заједно учимо боље“, Кикинда, новембар 2019. године</a:t>
            </a:r>
          </a:p>
          <a:p>
            <a:r>
              <a:rPr lang="en-US" sz="2600" dirty="0">
                <a:latin typeface="Calibri" pitchFamily="34" charset="0"/>
              </a:rPr>
              <a:t>O</a:t>
            </a:r>
            <a:r>
              <a:rPr lang="sr-Cyrl-RS" sz="2600" dirty="0">
                <a:latin typeface="Calibri" pitchFamily="34" charset="0"/>
              </a:rPr>
              <a:t>кругли сто “</a:t>
            </a:r>
            <a:r>
              <a:rPr lang="en-US" sz="2600" dirty="0">
                <a:latin typeface="Calibri" pitchFamily="34" charset="0"/>
              </a:rPr>
              <a:t>Web 2.00 </a:t>
            </a:r>
            <a:r>
              <a:rPr lang="sr-Cyrl-RS" sz="2600" dirty="0">
                <a:latin typeface="Calibri" pitchFamily="34" charset="0"/>
              </a:rPr>
              <a:t>алати за учење на даљину”, Зборница ЦГ, вебинар, 24.04.2020. ( АнаПертет, Едина Ђоровић, Биљана Мамужић,Сежана Јоцић, Јагода Кораћ,Наташа Стојић, Соња Стојановић, Сања Марковић,Татјана Прћић, Наташа Врапчевић</a:t>
            </a:r>
            <a:r>
              <a:rPr lang="sr-Cyrl-RS" sz="2400" dirty="0">
                <a:latin typeface="Calibri" pitchFamily="34" charset="0"/>
              </a:rPr>
              <a:t>)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115328" cy="4125923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libri" pitchFamily="34" charset="0"/>
              </a:rPr>
              <a:t>2019. васпитачи учествују у пројекту Националне Географије "Explorers challenge educators"</a:t>
            </a:r>
            <a:r>
              <a:rPr lang="sr-Latn-R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који се одвија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 и онлајн . Учесници су истраживали</a:t>
            </a:r>
            <a:r>
              <a:rPr lang="sr-Latn-RS" sz="2000" dirty="0">
                <a:latin typeface="Calibri" pitchFamily="34" charset="0"/>
              </a:rPr>
              <a:t> видео материјал</a:t>
            </a:r>
            <a:r>
              <a:rPr lang="sr-Cyrl-RS" sz="2000" dirty="0">
                <a:latin typeface="Calibri" pitchFamily="34" charset="0"/>
              </a:rPr>
              <a:t>е</a:t>
            </a:r>
            <a:r>
              <a:rPr lang="sr-Latn-RS" sz="2000" dirty="0">
                <a:latin typeface="Calibri" pitchFamily="34" charset="0"/>
              </a:rPr>
              <a:t> о истраживачима НГ, </a:t>
            </a:r>
            <a:r>
              <a:rPr lang="sr-Cyrl-RS" sz="2000" dirty="0">
                <a:latin typeface="Calibri" pitchFamily="34" charset="0"/>
              </a:rPr>
              <a:t>и истраживали на исти начин као и они.</a:t>
            </a:r>
            <a:r>
              <a:rPr lang="sr-Latn-R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Користили су се </a:t>
            </a:r>
            <a:r>
              <a:rPr lang="en-US" sz="2000" dirty="0" err="1">
                <a:latin typeface="Calibri" pitchFamily="34" charset="0"/>
              </a:rPr>
              <a:t>youtube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sr-Cyrl-RS" sz="2000" dirty="0">
                <a:latin typeface="Calibri" pitchFamily="34" charset="0"/>
              </a:rPr>
              <a:t>видео материјали. </a:t>
            </a:r>
            <a:r>
              <a:rPr lang="sr-Latn-RS" sz="2000" dirty="0">
                <a:latin typeface="Calibri" pitchFamily="34" charset="0"/>
              </a:rPr>
              <a:t>Васпитачи су </a:t>
            </a:r>
            <a:r>
              <a:rPr lang="sr-Cyrl-RS" sz="2000" dirty="0">
                <a:latin typeface="Calibri" pitchFamily="34" charset="0"/>
              </a:rPr>
              <a:t>резултате пројекта</a:t>
            </a:r>
            <a:r>
              <a:rPr lang="sr-Latn-RS" sz="2000" dirty="0">
                <a:latin typeface="Calibri" pitchFamily="34" charset="0"/>
              </a:rPr>
              <a:t> презентовали користећи Animoto и Adobe Spark.</a:t>
            </a:r>
            <a:endParaRPr lang="en-US" sz="2000" dirty="0">
              <a:latin typeface="Calibri" pitchFamily="34" charset="0"/>
            </a:endParaRPr>
          </a:p>
          <a:p>
            <a:r>
              <a:rPr lang="sr-Cyrl-RS" sz="2000" dirty="0">
                <a:latin typeface="Calibri" pitchFamily="34" charset="0"/>
              </a:rPr>
              <a:t>Од истраживача су добили повратне информације у виду личних видео порука истраживача који су се обратили деци и васпитачима.</a:t>
            </a:r>
            <a:endParaRPr lang="en-US" sz="2000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RS" sz="2700" dirty="0">
                <a:latin typeface="Calibri" pitchFamily="34" charset="0"/>
              </a:rPr>
              <a:t>УЧЕСТВОВАЊЕ У МЕЂУНАРОДНИМ ПРОЈЕКТИМА КОЈИ ПОДРАЗУМЕВАЈУ ПРИМЕНУ НОВИХ ТЕХНОЛОГИЈА</a:t>
            </a:r>
            <a:br>
              <a:rPr lang="sr-Cyrl-RS" sz="2800" dirty="0"/>
            </a:br>
            <a:r>
              <a:rPr lang="sr-Cyrl-RS" sz="2200" dirty="0"/>
              <a:t>Пројекат Националне Географије "Explorers challenge educators“ ( онлајн)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115328" cy="4340237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libri" pitchFamily="34" charset="0"/>
              </a:rPr>
              <a:t>У септембру и октобру 2019. васпитачи Предшколске установе "Наша радост" учествовали су у глобалним пројектима </a:t>
            </a:r>
            <a:r>
              <a:rPr lang="sr-Latn-RS" sz="2000" dirty="0">
                <a:latin typeface="Calibri" pitchFamily="34" charset="0"/>
              </a:rPr>
              <a:t>"Global Goals" </a:t>
            </a:r>
            <a:r>
              <a:rPr lang="sr-Cyrl-RS" sz="2000" dirty="0">
                <a:latin typeface="Calibri" pitchFamily="34" charset="0"/>
              </a:rPr>
              <a:t>и</a:t>
            </a:r>
            <a:r>
              <a:rPr lang="sr-Latn-RS" sz="2000" dirty="0">
                <a:latin typeface="Calibri" pitchFamily="34" charset="0"/>
              </a:rPr>
              <a:t> "Climate Action"</a:t>
            </a:r>
            <a:r>
              <a:rPr lang="sr-Cyrl-RS" sz="2000" dirty="0">
                <a:latin typeface="Calibri" pitchFamily="34" charset="0"/>
              </a:rPr>
              <a:t> ( 8 вртића, 16 васпитача, преко 350 деце)</a:t>
            </a:r>
          </a:p>
          <a:p>
            <a:r>
              <a:rPr lang="sr-Cyrl-RS" sz="2000" dirty="0">
                <a:latin typeface="Calibri" pitchFamily="34" charset="0"/>
              </a:rPr>
              <a:t>У раду се користи </a:t>
            </a:r>
            <a:r>
              <a:rPr lang="en-US" sz="2000" dirty="0">
                <a:latin typeface="Calibri" pitchFamily="34" charset="0"/>
              </a:rPr>
              <a:t>Adobe Spark</a:t>
            </a:r>
            <a:r>
              <a:rPr lang="sr-Cyrl-RS" sz="2000" dirty="0">
                <a:latin typeface="Calibri" pitchFamily="34" charset="0"/>
              </a:rPr>
              <a:t>,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Animoto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Padlet</a:t>
            </a:r>
            <a:r>
              <a:rPr lang="sr-Cyrl-RS" sz="2000" dirty="0">
                <a:latin typeface="Calibri" pitchFamily="34" charset="0"/>
              </a:rPr>
              <a:t> ,Т</a:t>
            </a:r>
            <a:r>
              <a:rPr lang="sr-Latn-RS" sz="2000" dirty="0">
                <a:latin typeface="Calibri" pitchFamily="34" charset="0"/>
              </a:rPr>
              <a:t>hinglink, Jigsaw, Learning Apps.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000" dirty="0">
                <a:latin typeface="Calibri" pitchFamily="34" charset="0"/>
              </a:rPr>
              <a:t>Учествовање у глобалним пројектима </a:t>
            </a:r>
            <a:br>
              <a:rPr lang="sr-Cyrl-RS" sz="2000" dirty="0">
                <a:latin typeface="Calibri" pitchFamily="34" charset="0"/>
              </a:rPr>
            </a:br>
            <a:r>
              <a:rPr lang="sr-Cyrl-RS" sz="2000" dirty="0">
                <a:latin typeface="Calibri" pitchFamily="34" charset="0"/>
              </a:rPr>
              <a:t>“</a:t>
            </a:r>
            <a:r>
              <a:rPr lang="sr-Latn-RS" sz="2000" dirty="0">
                <a:latin typeface="Calibri" pitchFamily="34" charset="0"/>
              </a:rPr>
              <a:t>Global Goals" </a:t>
            </a:r>
            <a:r>
              <a:rPr lang="sr-Cyrl-RS" sz="2000" dirty="0">
                <a:latin typeface="Calibri" pitchFamily="34" charset="0"/>
              </a:rPr>
              <a:t>и</a:t>
            </a:r>
            <a:r>
              <a:rPr lang="sr-Latn-RS" sz="2000" dirty="0">
                <a:latin typeface="Calibri" pitchFamily="34" charset="0"/>
              </a:rPr>
              <a:t> "Climate Action"</a:t>
            </a:r>
            <a:r>
              <a:rPr lang="sr-Cyrl-RS" sz="2000" dirty="0">
                <a:latin typeface="Calibri" pitchFamily="34" charset="0"/>
              </a:rPr>
              <a:t> </a:t>
            </a:r>
            <a:br>
              <a:rPr lang="sr-Cyrl-RS" sz="2000" dirty="0">
                <a:latin typeface="Calibri" pitchFamily="34" charset="0"/>
              </a:rPr>
            </a:br>
            <a:r>
              <a:rPr lang="sr-Cyrl-RS" sz="2000" dirty="0">
                <a:latin typeface="Calibri" pitchFamily="34" charset="0"/>
              </a:rPr>
              <a:t>(онлајн 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>
                <a:latin typeface="Calibri" pitchFamily="34" charset="0"/>
              </a:rPr>
              <a:t>Укључивањем на iEARN глобалну платформу, васпитачи и деца Предшколске установе "Наша радост" учествују у пројекту "Water is life" </a:t>
            </a:r>
            <a:r>
              <a:rPr lang="en-US" sz="2000" dirty="0">
                <a:latin typeface="Calibri" pitchFamily="34" charset="0"/>
              </a:rPr>
              <a:t>( 8 </a:t>
            </a:r>
            <a:r>
              <a:rPr lang="en-US" sz="2000" dirty="0" err="1">
                <a:latin typeface="Calibri" pitchFamily="34" charset="0"/>
              </a:rPr>
              <a:t>вртића</a:t>
            </a:r>
            <a:r>
              <a:rPr lang="en-US" sz="2000" dirty="0">
                <a:latin typeface="Calibri" pitchFamily="34" charset="0"/>
              </a:rPr>
              <a:t>, 25 </a:t>
            </a:r>
            <a:r>
              <a:rPr lang="en-US" sz="2000" dirty="0" err="1">
                <a:latin typeface="Calibri" pitchFamily="34" charset="0"/>
              </a:rPr>
              <a:t>васпитача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</a:rPr>
              <a:t>више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од</a:t>
            </a:r>
            <a:r>
              <a:rPr lang="en-US" sz="2000" dirty="0">
                <a:latin typeface="Calibri" pitchFamily="34" charset="0"/>
              </a:rPr>
              <a:t> 350 </a:t>
            </a:r>
            <a:r>
              <a:rPr lang="en-US" sz="2000" dirty="0" err="1">
                <a:latin typeface="Calibri" pitchFamily="34" charset="0"/>
              </a:rPr>
              <a:t>деце</a:t>
            </a:r>
            <a:r>
              <a:rPr lang="en-US" sz="2000" dirty="0">
                <a:latin typeface="Calibri" pitchFamily="34" charset="0"/>
              </a:rPr>
              <a:t>).</a:t>
            </a:r>
            <a:r>
              <a:rPr lang="sr-Cyrl-RS" sz="2000" dirty="0">
                <a:latin typeface="Calibri" pitchFamily="34" charset="0"/>
              </a:rPr>
              <a:t> За размену добре праксе и комуникацију васпитачи користе разне web 2.00 алате ( Аdobe Spark, Animoto, Learning Apps, Linoit...) Рад на пројекту се наставио уз онлајн  сарадњу са родитељима и децом. Координатори овог глобалног пројекта предложили су да се пројекат представи на глобалној </a:t>
            </a:r>
            <a:r>
              <a:rPr lang="en-US" sz="2000" dirty="0">
                <a:latin typeface="Calibri" pitchFamily="34" charset="0"/>
              </a:rPr>
              <a:t>, </a:t>
            </a:r>
            <a:r>
              <a:rPr lang="sr-Cyrl-RS" sz="2000" dirty="0">
                <a:latin typeface="Calibri" pitchFamily="34" charset="0"/>
              </a:rPr>
              <a:t>дигиталној конференцији 21.05.2020. са седиштем у Чикагу. </a:t>
            </a:r>
          </a:p>
          <a:p>
            <a:r>
              <a:rPr lang="sr-Cyrl-RS" sz="2000" b="1" dirty="0">
                <a:latin typeface="Calibri" pitchFamily="34" charset="0"/>
              </a:rPr>
              <a:t>Пројекат је одабран као један од најбољих и биће презентован на Глобалној </a:t>
            </a:r>
            <a:r>
              <a:rPr lang="en-US" sz="2000" b="1" dirty="0" err="1">
                <a:latin typeface="Calibri" pitchFamily="34" charset="0"/>
              </a:rPr>
              <a:t>iEARN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sr-Cyrl-RS" sz="2000" b="1" dirty="0">
                <a:latin typeface="Calibri" pitchFamily="34" charset="0"/>
              </a:rPr>
              <a:t>конференцији 21.маја 2020. </a:t>
            </a:r>
            <a:r>
              <a:rPr lang="sr-Cyrl-RS" sz="2000" b="1">
                <a:latin typeface="Calibri" pitchFamily="34" charset="0"/>
              </a:rPr>
              <a:t>,где </a:t>
            </a:r>
            <a:r>
              <a:rPr lang="sr-Cyrl-RS" sz="2000" b="1" dirty="0">
                <a:latin typeface="Calibri" pitchFamily="34" charset="0"/>
              </a:rPr>
              <a:t>ће бити истакнут рад за време ванредног стања .</a:t>
            </a:r>
            <a:endParaRPr lang="en-US" sz="2000" b="1" dirty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>
                <a:effectLst/>
                <a:latin typeface="Calibri" pitchFamily="34" charset="0"/>
              </a:rPr>
              <a:t>Пројекат “</a:t>
            </a:r>
            <a:r>
              <a:rPr lang="en-US" sz="2400" b="1" dirty="0">
                <a:effectLst/>
                <a:latin typeface="Calibri" pitchFamily="34" charset="0"/>
              </a:rPr>
              <a:t>Water is life”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000" dirty="0"/>
              <a:t>У марту 2020. одржан је акредитовани семинар “Примена </a:t>
            </a:r>
            <a:r>
              <a:rPr lang="en-US" sz="2000" dirty="0"/>
              <a:t>web 2.00 </a:t>
            </a:r>
            <a:r>
              <a:rPr lang="sr-Cyrl-RS" sz="2000" dirty="0"/>
              <a:t>алата у образовању”, аутори Наташа Врапчевић и Ана Пертет</a:t>
            </a:r>
          </a:p>
          <a:p>
            <a:r>
              <a:rPr lang="sr-Cyrl-RS" sz="2000" dirty="0"/>
              <a:t>Семинару је присуствовало 20 васпитача који су научили користити : </a:t>
            </a:r>
            <a:r>
              <a:rPr lang="en-US" sz="2000" dirty="0" err="1"/>
              <a:t>Linoit</a:t>
            </a:r>
            <a:r>
              <a:rPr lang="en-US" sz="2000" dirty="0"/>
              <a:t>, </a:t>
            </a:r>
            <a:r>
              <a:rPr lang="en-US" sz="2000" dirty="0" err="1"/>
              <a:t>Padlet</a:t>
            </a:r>
            <a:r>
              <a:rPr lang="en-US" sz="2000" dirty="0"/>
              <a:t>, </a:t>
            </a:r>
            <a:r>
              <a:rPr lang="en-US" sz="2000" dirty="0" err="1"/>
              <a:t>Animoto</a:t>
            </a:r>
            <a:r>
              <a:rPr lang="en-US" sz="2000" dirty="0"/>
              <a:t>, Jigsaw , </a:t>
            </a:r>
            <a:r>
              <a:rPr lang="en-US" sz="2000" dirty="0" err="1"/>
              <a:t>Storyjumper</a:t>
            </a:r>
            <a:r>
              <a:rPr lang="en-US" sz="2000" dirty="0"/>
              <a:t>, </a:t>
            </a:r>
            <a:r>
              <a:rPr lang="en-US" sz="2000" dirty="0" err="1"/>
              <a:t>Foto</a:t>
            </a:r>
            <a:r>
              <a:rPr lang="en-US" sz="2000" dirty="0"/>
              <a:t> </a:t>
            </a:r>
            <a:r>
              <a:rPr lang="en-US" sz="2000" dirty="0" err="1"/>
              <a:t>editore</a:t>
            </a:r>
            <a:r>
              <a:rPr lang="en-US" sz="20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2400" dirty="0">
                <a:latin typeface="Calibri" pitchFamily="34" charset="0"/>
              </a:rPr>
              <a:t>“Примена </a:t>
            </a:r>
            <a:r>
              <a:rPr lang="en-US" sz="2400" dirty="0">
                <a:latin typeface="Calibri" pitchFamily="34" charset="0"/>
              </a:rPr>
              <a:t> web 2.00 </a:t>
            </a:r>
            <a:r>
              <a:rPr lang="sr-Cyrl-RS" sz="2400" dirty="0">
                <a:latin typeface="Calibri" pitchFamily="34" charset="0"/>
              </a:rPr>
              <a:t>алата у образовању”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726</TotalTime>
  <Words>2411</Words>
  <Application>Microsoft Office PowerPoint</Application>
  <PresentationFormat>On-screen Show (4:3)</PresentationFormat>
  <Paragraphs>169</Paragraphs>
  <Slides>35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Calibri</vt:lpstr>
      <vt:lpstr>Calibri Light</vt:lpstr>
      <vt:lpstr>Lucida Sans Unicode</vt:lpstr>
      <vt:lpstr>Verdana</vt:lpstr>
      <vt:lpstr>Wingdings 2</vt:lpstr>
      <vt:lpstr>Wingdings 3</vt:lpstr>
      <vt:lpstr>Concourse</vt:lpstr>
      <vt:lpstr>ИСКУСТВА ПРЕДШКОЛСКЕ УСТАНОВЕ “НАША РАДОСТ” У ПРИМЕНИ НОВИХ ТЕХНОЛОГИЈА  </vt:lpstr>
      <vt:lpstr>САДРЖАЈ</vt:lpstr>
      <vt:lpstr>КРАТКИ ПРЕГЛЕД ДИГИТАЛНИХ АКТИВНОСТИ ОД 2015.-2020. </vt:lpstr>
      <vt:lpstr>СТРУЧНИ СКУПОВИ НА КОЈИМА СУ ПРЕЗЕНТОВАНИ ПРИМЕРИ ДОБРЕ РРАКСЕ  ПРЕДШКОЛСКE УСТАНОВE “НАША РАДОСТ”ИЗ ПОДРУЧЈА ПРИМЕНЕ НОВИХ ТЕХНОЛОГИЈА</vt:lpstr>
      <vt:lpstr>PowerPoint Presentation</vt:lpstr>
      <vt:lpstr>УЧЕСТВОВАЊЕ У МЕЂУНАРОДНИМ ПРОЈЕКТИМА КОЈИ ПОДРАЗУМЕВАЈУ ПРИМЕНУ НОВИХ ТЕХНОЛОГИЈА Пројекат Националне Географије "Explorers challenge educators“ ( онлајн)</vt:lpstr>
      <vt:lpstr>Учествовање у глобалним пројектима  “Global Goals" и "Climate Action"  (онлајн )</vt:lpstr>
      <vt:lpstr>Пројекат “Water is life”</vt:lpstr>
      <vt:lpstr>“Примена  web 2.00 алата у образовању”</vt:lpstr>
      <vt:lpstr>АКТИВНОСТИ КОДИРАЊА И ПРОГРАМИРАЊА СА ДЕЦОМ  "Code week“ активности Предшколске установе “Наша радост”</vt:lpstr>
      <vt:lpstr>PowerPoint Presentation</vt:lpstr>
      <vt:lpstr>Блог (васпитачица Едине Ђоровић)</vt:lpstr>
      <vt:lpstr>ПРИМЕНА НОВИХ ТЕХНОЛОГИЈА ТОКОМ ВАНРЕДНОГ СТАЊА  23.03.2020. ДИРЕКТОР ИМЕНУЈЕ ТИМ ЗА ОНЛАЈН АКТИВНОСТИ  ( Наташа Врапчевић, Ана Пертет, Едина Ђоровић, Ненад Темуновић) ВЕБИНАРИ ЗА ЗАПОСЛЕНЕ ( хоризонтално учење)</vt:lpstr>
      <vt:lpstr>PowerPoint Presentation</vt:lpstr>
      <vt:lpstr>Фејсбук група “Васпитачи Предшколске установе “Наша радост” – размена материјала и идеја</vt:lpstr>
      <vt:lpstr>Мини пројекти покренути у установи за време ванредног стања</vt:lpstr>
      <vt:lpstr>Пример електронског паноа Linoit</vt:lpstr>
      <vt:lpstr>PowerPoint Presentation</vt:lpstr>
      <vt:lpstr>          “Светски Дан планете Земље”              Од 07.04.2020. – 22.04.2020.  </vt:lpstr>
      <vt:lpstr>PowerPoint Presentation</vt:lpstr>
      <vt:lpstr>22.04.2020. одржан је онлајн састанак деце вртића “Звончица” ( васпитачица Јагода Кораћ”) и деце из Индије  Деца су уз присуство родитеља и васпитача једни другима представила своје радове које су нацртала за Дан планете Земље и разменили мишљења о значају очувања природе и воде. </vt:lpstr>
      <vt:lpstr>                                                   Padlet  Збирка радова деце, родитеља и васпитача Предшколске установе “Наша радост” за Дан планете Земље)  https://padlet.com/vrapcevicnatasasu/9szs1g6rlo8jfmli</vt:lpstr>
      <vt:lpstr>                    Storyjumper</vt:lpstr>
      <vt:lpstr>    Storybird    Алат за креирање електронских књига са понуђеним илустрацијама или са властитим      </vt:lpstr>
      <vt:lpstr>Glogster ( primer)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ИСКУСТВА ПРЕДШКОЛСКЕ УСТАНОВЕ “НАША РАДОСТ” У ПОДРУЧЈУ НОВИХ ТЕХНОЛОГИЈА</dc:title>
  <dc:creator>Natasa</dc:creator>
  <cp:lastModifiedBy>Ivan Nedeljkovic</cp:lastModifiedBy>
  <cp:revision>79</cp:revision>
  <dcterms:created xsi:type="dcterms:W3CDTF">2020-04-26T12:43:16Z</dcterms:created>
  <dcterms:modified xsi:type="dcterms:W3CDTF">2020-05-02T11:07:32Z</dcterms:modified>
</cp:coreProperties>
</file>