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2" r:id="rId4"/>
    <p:sldId id="271" r:id="rId5"/>
    <p:sldId id="273" r:id="rId6"/>
    <p:sldId id="258" r:id="rId7"/>
    <p:sldId id="264" r:id="rId8"/>
    <p:sldId id="274" r:id="rId9"/>
    <p:sldId id="265" r:id="rId10"/>
    <p:sldId id="275" r:id="rId11"/>
    <p:sldId id="267" r:id="rId12"/>
    <p:sldId id="268" r:id="rId13"/>
    <p:sldId id="261" r:id="rId14"/>
    <p:sldId id="276" r:id="rId15"/>
    <p:sldId id="277" r:id="rId16"/>
    <p:sldId id="262" r:id="rId17"/>
    <p:sldId id="278" r:id="rId18"/>
    <p:sldId id="269" r:id="rId19"/>
    <p:sldId id="279" r:id="rId20"/>
    <p:sldId id="263" r:id="rId21"/>
    <p:sldId id="286" r:id="rId22"/>
    <p:sldId id="280" r:id="rId23"/>
    <p:sldId id="282" r:id="rId24"/>
    <p:sldId id="284" r:id="rId25"/>
    <p:sldId id="283" r:id="rId26"/>
    <p:sldId id="281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E4720D-DC20-45E1-904A-1F930AC7E42C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D7DE20-A93A-4990-BE75-6BDEB9B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19200"/>
            <a:ext cx="762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800" b="1" dirty="0" smtClean="0">
              <a:solidFill>
                <a:srgbClr val="002060"/>
              </a:solidFill>
            </a:endParaRPr>
          </a:p>
          <a:p>
            <a:endParaRPr lang="sr-Cyrl-RS" sz="2800" b="1" dirty="0"/>
          </a:p>
          <a:p>
            <a:r>
              <a:rPr lang="sr-Cyrl-RS" sz="2800" b="1" dirty="0" smtClean="0">
                <a:latin typeface="Comic Sans MS" pitchFamily="66" charset="0"/>
              </a:rPr>
              <a:t>    Свакодневне животно-практичне ситуације</a:t>
            </a:r>
          </a:p>
          <a:p>
            <a:pPr algn="ctr"/>
            <a:r>
              <a:rPr lang="sr-Cyrl-RS" sz="2000" b="1" i="1" dirty="0" smtClean="0">
                <a:latin typeface="Comic Sans MS" pitchFamily="66" charset="0"/>
              </a:rPr>
              <a:t>  Подршка деци и породици  у околностима ванредног стањ</a:t>
            </a:r>
            <a:r>
              <a:rPr lang="en-US" sz="2000" b="1" i="1" dirty="0" smtClean="0">
                <a:latin typeface="Comic Sans MS" pitchFamily="66" charset="0"/>
              </a:rPr>
              <a:t>a</a:t>
            </a:r>
          </a:p>
          <a:p>
            <a:pPr algn="ctr"/>
            <a:endParaRPr lang="en-US" sz="2000" b="1" i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sr-Cyrl-RS" sz="2000" b="1" i="1" dirty="0" smtClean="0">
                <a:latin typeface="Comic Sans MS" pitchFamily="66" charset="0"/>
              </a:rPr>
              <a:t>(јаслена група-узраст: 2,5 године)</a:t>
            </a:r>
          </a:p>
          <a:p>
            <a:pPr algn="ctr"/>
            <a:r>
              <a:rPr lang="sr-Cyrl-RS" b="1" dirty="0" smtClean="0">
                <a:solidFill>
                  <a:srgbClr val="0070C0"/>
                </a:solidFill>
              </a:rPr>
              <a:t>                                                      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334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Медицинске сестре-васпитачи:</a:t>
            </a: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Мирјана Дујовић</a:t>
            </a: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Радмила Симеуновић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ПУ “Др Сима Милошевић” Земун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001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РАЗВИЈА  САМОСТАЛНОСТ, СИГУРНОСТ  И  СПРЕТНОСТ  У РУТИНАМА  И   ВЕШТИНЕ  САМОПОСЛУЖИВАЊА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2" descr="C:\Users\PC\Desktop\виб\IMG-81d202b31c5f1f3b687496a967484e0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489960" cy="4362450"/>
          </a:xfrm>
          <a:prstGeom prst="rect">
            <a:avLst/>
          </a:prstGeom>
          <a:noFill/>
        </p:spPr>
      </p:pic>
      <p:pic>
        <p:nvPicPr>
          <p:cNvPr id="6" name="Picture 5" descr="C:\Users\PC\Desktop\виб\IMG-1541fa5a18751ef4b39950bcec6e35f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114800" cy="4422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ДЕТЕ РАЗВИЈА СИМБОЛИЧКО ИЗРАЖАВАЊЕ У АУТЕНТИЧНИМ </a:t>
            </a:r>
          </a:p>
          <a:p>
            <a:r>
              <a:rPr lang="sr-Cyrl-RS" b="1" dirty="0" smtClean="0">
                <a:latin typeface="Comic Sans MS" pitchFamily="66" charset="0"/>
              </a:rPr>
              <a:t>  СИТУАЦИЈАМА</a:t>
            </a:r>
          </a:p>
          <a:p>
            <a:endParaRPr lang="sr-Cyrl-RS" sz="2000" dirty="0" smtClean="0">
              <a:solidFill>
                <a:srgbClr val="FF0000"/>
              </a:solidFill>
            </a:endParaRPr>
          </a:p>
          <a:p>
            <a:r>
              <a:rPr lang="sr-Cyrl-R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PC\Desktop\виб\IMG-fecf18a9e02d0cff18af0397e103ca3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7200"/>
            <a:ext cx="2366010" cy="2314575"/>
          </a:xfrm>
          <a:prstGeom prst="rect">
            <a:avLst/>
          </a:prstGeom>
          <a:noFill/>
        </p:spPr>
      </p:pic>
      <p:pic>
        <p:nvPicPr>
          <p:cNvPr id="3075" name="Picture 3" descr="C:\Users\PC\Desktop\виб\IMG-28efa9de6cef23130e8b205f3a4fb6e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2514600" cy="2514600"/>
          </a:xfrm>
          <a:prstGeom prst="rect">
            <a:avLst/>
          </a:prstGeom>
          <a:noFill/>
        </p:spPr>
      </p:pic>
      <p:pic>
        <p:nvPicPr>
          <p:cNvPr id="1026" name="Picture 2" descr="C:\Users\PC\Desktop\виб\IMG-556ce439ae8b9fe73b4b9582b3c2d13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762000"/>
            <a:ext cx="2133600" cy="3290900"/>
          </a:xfrm>
          <a:prstGeom prst="rect">
            <a:avLst/>
          </a:prstGeom>
          <a:noFill/>
        </p:spPr>
      </p:pic>
      <p:pic>
        <p:nvPicPr>
          <p:cNvPr id="1027" name="Picture 3" descr="C:\Users\PC\Desktop\виб\IMG-56bc0926cd4596e44fcee0791bf2f2c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086475" y="3952875"/>
            <a:ext cx="2228850" cy="2971800"/>
          </a:xfrm>
          <a:prstGeom prst="rect">
            <a:avLst/>
          </a:prstGeom>
          <a:noFill/>
        </p:spPr>
      </p:pic>
      <p:pic>
        <p:nvPicPr>
          <p:cNvPr id="1028" name="Picture 4" descr="C:\Users\PC\Desktop\виб\IMG-6f67a2681a829f8d5e3c6cf205496bd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914400"/>
            <a:ext cx="2171700" cy="2895600"/>
          </a:xfrm>
          <a:prstGeom prst="rect">
            <a:avLst/>
          </a:prstGeom>
          <a:noFill/>
        </p:spPr>
      </p:pic>
      <p:pic>
        <p:nvPicPr>
          <p:cNvPr id="1029" name="Picture 5" descr="C:\Users\PC\Desktop\виб\IMG-469bdc2154196ddd72a85944c3d6db9c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1910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УЖИВА И РАДУЈЕ СЕ У ХУМОРУ И КОМУНИКАЦИЈИ СА ДЕЦОМ И ОДРАСЛИМА, ОПУШТА СЕ И ОДМАРА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074" name="Picture 2" descr="C:\Users\PC\Desktop\виб\IMG-57090e215e7e1e1b37fbed23311a47b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67200"/>
            <a:ext cx="1828800" cy="2438400"/>
          </a:xfrm>
          <a:prstGeom prst="rect">
            <a:avLst/>
          </a:prstGeom>
          <a:noFill/>
        </p:spPr>
      </p:pic>
      <p:pic>
        <p:nvPicPr>
          <p:cNvPr id="3075" name="Picture 3" descr="C:\Users\PC\Desktop\виб\IMG-89b58847ee262558b4b0669d6c7998c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1828800" cy="2438400"/>
          </a:xfrm>
          <a:prstGeom prst="rect">
            <a:avLst/>
          </a:prstGeom>
          <a:noFill/>
        </p:spPr>
      </p:pic>
      <p:pic>
        <p:nvPicPr>
          <p:cNvPr id="3076" name="Picture 4" descr="C:\Users\PC\Desktop\виб\IMG-6f9f544a515c15040487d2afab9176a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91000"/>
            <a:ext cx="1981200" cy="2413000"/>
          </a:xfrm>
          <a:prstGeom prst="rect">
            <a:avLst/>
          </a:prstGeom>
          <a:noFill/>
        </p:spPr>
      </p:pic>
      <p:pic>
        <p:nvPicPr>
          <p:cNvPr id="3077" name="Picture 5" descr="C:\Users\PC\Desktop\виб\IMG-6c817282bf56f51131dcad3d9a355d2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038600"/>
            <a:ext cx="1924050" cy="2565400"/>
          </a:xfrm>
          <a:prstGeom prst="rect">
            <a:avLst/>
          </a:prstGeom>
          <a:noFill/>
        </p:spPr>
      </p:pic>
      <p:pic>
        <p:nvPicPr>
          <p:cNvPr id="3078" name="Picture 6" descr="C:\Users\PC\Desktop\виб\IMG-5deb1b1b519f75387b1a1d7ab143674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752600"/>
            <a:ext cx="2057400" cy="2286000"/>
          </a:xfrm>
          <a:prstGeom prst="rect">
            <a:avLst/>
          </a:prstGeom>
          <a:noFill/>
        </p:spPr>
      </p:pic>
      <p:pic>
        <p:nvPicPr>
          <p:cNvPr id="3079" name="Picture 7" descr="C:\Users\PC\Desktop\виб\IMG-7c3b6655b539ff386f1fe5760ca065ca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1371600"/>
            <a:ext cx="1905000" cy="2540000"/>
          </a:xfrm>
          <a:prstGeom prst="rect">
            <a:avLst/>
          </a:prstGeom>
          <a:noFill/>
        </p:spPr>
      </p:pic>
      <p:pic>
        <p:nvPicPr>
          <p:cNvPr id="3080" name="Picture 8" descr="C:\Users\PC\Desktop\виб\IMG-3b33b0e9d8cff59e31a399a787538729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343400"/>
            <a:ext cx="1905000" cy="2346739"/>
          </a:xfrm>
          <a:prstGeom prst="rect">
            <a:avLst/>
          </a:prstGeom>
          <a:noFill/>
        </p:spPr>
      </p:pic>
      <p:pic>
        <p:nvPicPr>
          <p:cNvPr id="3082" name="Picture 10" descr="C:\Users\PC\Desktop\виб\IMG-5433848bd30d4a621b5ea1280ae5855e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1676400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28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                                                ДНЕВНЕ РУТИНЕ </a:t>
            </a:r>
          </a:p>
          <a:p>
            <a:pPr algn="ctr"/>
            <a:r>
              <a:rPr lang="sr-Cyrl-RS" b="1" dirty="0" smtClean="0">
                <a:latin typeface="Comic Sans MS" pitchFamily="66" charset="0"/>
              </a:rPr>
              <a:t>                                             свакодневне устаљене активности 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098" name="Picture 2" descr="C:\Users\PC\Desktop\виб\IMG-8f5c9cd3af3969e31d82435583df5e0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2133600" cy="2844800"/>
          </a:xfrm>
          <a:prstGeom prst="rect">
            <a:avLst/>
          </a:prstGeom>
          <a:noFill/>
        </p:spPr>
      </p:pic>
      <p:pic>
        <p:nvPicPr>
          <p:cNvPr id="4101" name="Picture 5" descr="C:\Users\PC\Desktop\виб\IMG-7774ae3987c4857f45cc3a3fde8df96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2171700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2133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Comic Sans MS" pitchFamily="66" charset="0"/>
              </a:rPr>
              <a:t>                  </a:t>
            </a:r>
            <a:r>
              <a:rPr lang="sr-Cyrl-RS" sz="2000" dirty="0" smtClean="0">
                <a:latin typeface="Comic Sans MS" pitchFamily="66" charset="0"/>
              </a:rPr>
              <a:t>сређивање простора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4102" name="Picture 6" descr="C:\Users\PC\Desktop\виб\IMG-ac812f51915a024aebd9adf4fc618f5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76400"/>
            <a:ext cx="2072640" cy="2590800"/>
          </a:xfrm>
          <a:prstGeom prst="rect">
            <a:avLst/>
          </a:prstGeom>
          <a:noFill/>
        </p:spPr>
      </p:pic>
      <p:pic>
        <p:nvPicPr>
          <p:cNvPr id="4103" name="Picture 7" descr="C:\Users\PC\Desktop\виб\IMG-5ebd4549a39d7084c20908f4753bde7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2209800" cy="267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PC\Desktop\виб\IMG-974eea6ef427494e34da484c7718f85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3124200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3505200"/>
            <a:ext cx="4462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r>
              <a:rPr lang="sr-Cyrl-RS" dirty="0" smtClean="0"/>
              <a:t>      </a:t>
            </a:r>
          </a:p>
          <a:p>
            <a:r>
              <a:rPr lang="sr-Cyrl-RS" dirty="0" smtClean="0"/>
              <a:t>                  </a:t>
            </a:r>
            <a:r>
              <a:rPr lang="sr-Cyrl-RS" sz="2000" dirty="0" smtClean="0">
                <a:latin typeface="Comic Sans MS" pitchFamily="66" charset="0"/>
              </a:rPr>
              <a:t>обедовање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6" name="Picture 8" descr="C:\Users\PC\Desktop\виб\IMG-f28414fa05ace9b750f63f8f9bd05c1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547872" cy="3276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19800" y="25908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             </a:t>
            </a:r>
            <a:r>
              <a:rPr lang="sr-Cyrl-RS" sz="2000" dirty="0" smtClean="0">
                <a:latin typeface="Comic Sans MS" pitchFamily="66" charset="0"/>
              </a:rPr>
              <a:t>одмор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esktop\виб\IMG-15bb6ae7f84d13a953958fce4130801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2114550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914400"/>
            <a:ext cx="2743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Comic Sans MS" pitchFamily="66" charset="0"/>
              </a:rPr>
              <a:t>боравак напољу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4" name="Picture 2" descr="C:\Users\PC\Desktop\виб\IMG-30fe37e6d3a853b8b3345db7d726965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1828800" cy="2438400"/>
          </a:xfrm>
          <a:prstGeom prst="rect">
            <a:avLst/>
          </a:prstGeom>
          <a:noFill/>
        </p:spPr>
      </p:pic>
      <p:pic>
        <p:nvPicPr>
          <p:cNvPr id="3075" name="Picture 3" descr="C:\Users\PC\Desktop\виб\IMG-081f76443fd8838e3476e0a46096a1b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1981200" cy="2641600"/>
          </a:xfrm>
          <a:prstGeom prst="rect">
            <a:avLst/>
          </a:prstGeom>
          <a:noFill/>
        </p:spPr>
      </p:pic>
      <p:pic>
        <p:nvPicPr>
          <p:cNvPr id="3078" name="Picture 6" descr="C:\Users\PC\Desktop\виб\IMG-1ba04ed606345e29cd8a7c178644bc55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438400"/>
            <a:ext cx="2286000" cy="3048000"/>
          </a:xfrm>
          <a:prstGeom prst="rect">
            <a:avLst/>
          </a:prstGeom>
          <a:noFill/>
        </p:spPr>
      </p:pic>
      <p:pic>
        <p:nvPicPr>
          <p:cNvPr id="3079" name="Picture 7" descr="C:\Users\PC\Desktop\виб\IMG-4ac411ac2a4445908b3333907d165df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81400"/>
            <a:ext cx="219265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57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i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ПОРОДИЧНИ РИТУАЛИ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5123" name="Picture 3" descr="C:\Users\PC\Desktop\виб\IMG-0320f5d6a078ce08a4180892ccdf9a0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1905001" cy="2616073"/>
          </a:xfrm>
          <a:prstGeom prst="rect">
            <a:avLst/>
          </a:prstGeom>
          <a:noFill/>
        </p:spPr>
      </p:pic>
      <p:pic>
        <p:nvPicPr>
          <p:cNvPr id="5124" name="Picture 4" descr="C:\Users\PC\Desktop\виб\IMG-bde0537395134bfcf8be7c6962c73b6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2049517" cy="2982686"/>
          </a:xfrm>
          <a:prstGeom prst="rect">
            <a:avLst/>
          </a:prstGeom>
          <a:noFill/>
        </p:spPr>
      </p:pic>
      <p:pic>
        <p:nvPicPr>
          <p:cNvPr id="5125" name="Picture 5" descr="C:\Users\PC\Desktop\виб\IMG-a18758d21e517b522a335ea9378d84b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90600"/>
            <a:ext cx="1905000" cy="2438400"/>
          </a:xfrm>
          <a:prstGeom prst="rect">
            <a:avLst/>
          </a:prstGeom>
          <a:noFill/>
        </p:spPr>
      </p:pic>
      <p:pic>
        <p:nvPicPr>
          <p:cNvPr id="5126" name="Picture 6" descr="C:\Users\PC\Desktop\виб\IMG-bc236cde6476f835b82a386f7ee5669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1843422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90800" y="990600"/>
            <a:ext cx="3505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r>
              <a:rPr lang="sr-Cyrl-RS" dirty="0" smtClean="0">
                <a:latin typeface="Comic Sans MS" pitchFamily="66" charset="0"/>
              </a:rPr>
              <a:t>            Празнични ритуали - Ускрс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C:\Users\PC\Desktop\виб\IMG-cb7b2fc5a4e93fe42d8c194c1ad9f16e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962400"/>
            <a:ext cx="1752600" cy="2514600"/>
          </a:xfrm>
          <a:prstGeom prst="rect">
            <a:avLst/>
          </a:prstGeom>
          <a:noFill/>
        </p:spPr>
      </p:pic>
      <p:pic>
        <p:nvPicPr>
          <p:cNvPr id="4099" name="Picture 3" descr="C:\Users\PC\Desktop\виб\IMG-3a1ac89a3281193f47dfbda3c785448f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657600"/>
            <a:ext cx="21145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PC\Desktop\виб\IMG-33761bbc6ca4e7739ec46f00b20bf51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2743200" cy="3657600"/>
          </a:xfrm>
          <a:prstGeom prst="rect">
            <a:avLst/>
          </a:prstGeom>
          <a:noFill/>
        </p:spPr>
      </p:pic>
      <p:pic>
        <p:nvPicPr>
          <p:cNvPr id="5" name="Picture 7" descr="C:\Users\PC\Desktop\виб\IMG-4807ba67ed4c7f93cfc91fdef8a9aca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2396490" cy="49285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762000"/>
            <a:ext cx="454324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sz="2000" dirty="0" smtClean="0"/>
              <a:t>         </a:t>
            </a:r>
            <a:r>
              <a:rPr lang="sr-Cyrl-RS" b="1" dirty="0" smtClean="0">
                <a:latin typeface="Comic Sans MS" pitchFamily="66" charset="0"/>
              </a:rPr>
              <a:t>прослава рођендана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715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B050"/>
                </a:solidFill>
              </a:rPr>
              <a:t>    </a:t>
            </a:r>
            <a:r>
              <a:rPr lang="sr-Cyrl-RS" b="1" dirty="0" smtClean="0">
                <a:latin typeface="Comic Sans MS" pitchFamily="66" charset="0"/>
              </a:rPr>
              <a:t> АУТЕНТИЧНЕ СИТУАЦИЈЕ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7170" name="Picture 2" descr="C:\Users\PC\Desktop\виб\IMG-0640d5bad38797cfea09eb1b17d3813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2636520" cy="3295650"/>
          </a:xfrm>
          <a:prstGeom prst="rect">
            <a:avLst/>
          </a:prstGeom>
          <a:noFill/>
        </p:spPr>
      </p:pic>
      <p:pic>
        <p:nvPicPr>
          <p:cNvPr id="7172" name="Picture 4" descr="C:\Users\PC\Desktop\виб\IMG-699efb7a29780e812cd939084f18cea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2330824" cy="3048000"/>
          </a:xfrm>
          <a:prstGeom prst="rect">
            <a:avLst/>
          </a:prstGeom>
          <a:noFill/>
        </p:spPr>
      </p:pic>
      <p:pic>
        <p:nvPicPr>
          <p:cNvPr id="7173" name="Picture 5" descr="C:\Users\PC\Desktop\виб\IMG-bcd0711638afa566e822fe808245570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2286000" cy="304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71800" y="1219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               неговање кућних љубимаца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 descr="C:\Users\PC\Desktop\виб\IMG-f00ed2df2973dfc32983155c94a312f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799" y="1066800"/>
            <a:ext cx="2014061" cy="2485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виб\IMG-debdf7c963ab7dcdbafba96e92348b6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362200"/>
            <a:ext cx="2743200" cy="3657600"/>
          </a:xfrm>
          <a:prstGeom prst="rect">
            <a:avLst/>
          </a:prstGeom>
          <a:noFill/>
        </p:spPr>
      </p:pic>
      <p:pic>
        <p:nvPicPr>
          <p:cNvPr id="5" name="Picture 9" descr="C:\Users\PC\Desktop\виб\IMG-3762b069ccf0bde0b692ef3b037650f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24892"/>
            <a:ext cx="2209800" cy="3013364"/>
          </a:xfrm>
          <a:prstGeom prst="rect">
            <a:avLst/>
          </a:prstGeom>
          <a:noFill/>
        </p:spPr>
      </p:pic>
      <p:pic>
        <p:nvPicPr>
          <p:cNvPr id="6" name="Picture 3" descr="C:\Users\PC\Desktop\виб\IMG-d825192227614d7868d1d799e9219f4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33400"/>
            <a:ext cx="274320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1" y="990600"/>
            <a:ext cx="3429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неговање биљака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omic Sans MS" pitchFamily="66" charset="0"/>
                <a:cs typeface="Arial" pitchFamily="34" charset="0"/>
              </a:rPr>
              <a:t>Садржај:</a:t>
            </a:r>
          </a:p>
          <a:p>
            <a:pPr algn="ctr"/>
            <a:endParaRPr lang="sr-Cyrl-RS" sz="2400" dirty="0" smtClean="0">
              <a:latin typeface="Comic Sans MS" pitchFamily="66" charset="0"/>
              <a:cs typeface="Arial" pitchFamily="34" charset="0"/>
            </a:endParaRPr>
          </a:p>
          <a:p>
            <a:endParaRPr lang="sr-Cyrl-RS" dirty="0">
              <a:latin typeface="Comic Sans MS" pitchFamily="66" charset="0"/>
              <a:cs typeface="Arial" pitchFamily="34" charset="0"/>
            </a:endParaRPr>
          </a:p>
          <a:p>
            <a:pPr marL="342900" indent="-342900"/>
            <a:r>
              <a:rPr lang="sr-Cyrl-RS" dirty="0" smtClean="0">
                <a:latin typeface="Comic Sans MS" pitchFamily="66" charset="0"/>
                <a:cs typeface="Arial" pitchFamily="34" charset="0"/>
              </a:rPr>
              <a:t>Увод: Шта су животно-практичне ситуације?</a:t>
            </a:r>
          </a:p>
          <a:p>
            <a:pPr marL="342900" indent="-342900"/>
            <a:r>
              <a:rPr lang="sr-Cyrl-RS" dirty="0" smtClean="0">
                <a:latin typeface="Comic Sans MS" pitchFamily="66" charset="0"/>
                <a:cs typeface="Arial" pitchFamily="34" charset="0"/>
              </a:rPr>
              <a:t>              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  <a:cs typeface="Arial" pitchFamily="34" charset="0"/>
              </a:rPr>
              <a:t>Подршка васпитача деци и породици у околностима ванредног стања</a:t>
            </a:r>
          </a:p>
          <a:p>
            <a:pPr marL="342900" indent="-342900">
              <a:buAutoNum type="arabicPeriod"/>
            </a:pPr>
            <a:endParaRPr lang="sr-Cyrl-RS" dirty="0" smtClean="0">
              <a:latin typeface="Comic Sans MS" pitchFamily="66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  <a:cs typeface="Arial" pitchFamily="34" charset="0"/>
              </a:rPr>
              <a:t> Дете у животно-практичним ситуацијама</a:t>
            </a:r>
          </a:p>
          <a:p>
            <a:pPr marL="342900" indent="-342900"/>
            <a:r>
              <a:rPr lang="sr-Cyrl-RS" dirty="0" smtClean="0">
                <a:latin typeface="Comic Sans MS" pitchFamily="66" charset="0"/>
                <a:cs typeface="Arial" pitchFamily="34" charset="0"/>
              </a:rPr>
              <a:t>       - Зашто су оне важне за дете?</a:t>
            </a:r>
          </a:p>
          <a:p>
            <a:pPr marL="342900" indent="-342900"/>
            <a:endParaRPr lang="sr-Cyrl-RS" dirty="0" smtClean="0">
              <a:latin typeface="Comic Sans MS" pitchFamily="66" charset="0"/>
              <a:cs typeface="Arial" pitchFamily="34" charset="0"/>
            </a:endParaRP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3. Подршка васпитача деци и породици у околностима ванредног стања</a:t>
            </a:r>
            <a:endParaRPr lang="sr-Cyrl-RS" dirty="0">
              <a:latin typeface="Comic Sans MS" pitchFamily="66" charset="0"/>
              <a:cs typeface="Arial" pitchFamily="34" charset="0"/>
            </a:endParaRPr>
          </a:p>
          <a:p>
            <a:endParaRPr lang="sr-Cyrl-RS" dirty="0">
              <a:latin typeface="Comic Sans MS" pitchFamily="66" charset="0"/>
              <a:cs typeface="Arial" pitchFamily="34" charset="0"/>
            </a:endParaRP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4.  Дневне рутине</a:t>
            </a:r>
          </a:p>
          <a:p>
            <a:endParaRPr lang="sr-Cyrl-RS" dirty="0" smtClean="0">
              <a:latin typeface="Comic Sans MS" pitchFamily="66" charset="0"/>
              <a:cs typeface="Arial" pitchFamily="34" charset="0"/>
            </a:endParaRP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5. Породични ритуали</a:t>
            </a:r>
          </a:p>
          <a:p>
            <a:endParaRPr lang="sr-Cyrl-RS" dirty="0" smtClean="0">
              <a:latin typeface="Comic Sans MS" pitchFamily="66" charset="0"/>
              <a:cs typeface="Arial" pitchFamily="34" charset="0"/>
            </a:endParaRP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6. Аутентичне ситуације</a:t>
            </a:r>
          </a:p>
          <a:p>
            <a:pPr>
              <a:buFontTx/>
              <a:buChar char="-"/>
            </a:pPr>
            <a:endParaRPr lang="sr-Cyrl-RS" dirty="0">
              <a:latin typeface="Comic Sans MS" pitchFamily="66" charset="0"/>
              <a:cs typeface="Arial" pitchFamily="34" charset="0"/>
            </a:endParaRPr>
          </a:p>
          <a:p>
            <a:r>
              <a:rPr lang="sr-Cyrl-RS" dirty="0" smtClean="0">
                <a:latin typeface="Comic Sans MS" pitchFamily="66" charset="0"/>
                <a:cs typeface="Arial" pitchFamily="34" charset="0"/>
              </a:rPr>
              <a:t>7.  Игра као прилика за учење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457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ИГРА КАО ПРИЛИКА ЗА УЧЕЊЕ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7" name="Picture 3" descr="C:\Users\PC\Desktop\виб\IMG-bb9c85769de43b9478ac1fdc999829f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2590800" cy="345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371600"/>
            <a:ext cx="3886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             </a:t>
            </a:r>
            <a:r>
              <a:rPr lang="sr-Cyrl-RS" sz="2400" b="1" dirty="0" smtClean="0"/>
              <a:t> Игре брашном   </a:t>
            </a:r>
            <a:endParaRPr lang="en-US" sz="2400" b="1" dirty="0"/>
          </a:p>
        </p:txBody>
      </p:sp>
      <p:pic>
        <p:nvPicPr>
          <p:cNvPr id="1026" name="Picture 2" descr="C:\Users\PC\Desktop\виб\IMG-6d1ee56b7afeb40175672bc98aa5f1d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524000" cy="2590800"/>
          </a:xfrm>
          <a:prstGeom prst="rect">
            <a:avLst/>
          </a:prstGeom>
          <a:noFill/>
        </p:spPr>
      </p:pic>
      <p:pic>
        <p:nvPicPr>
          <p:cNvPr id="1027" name="Picture 3" descr="C:\Users\PC\Desktop\виб\IMG-9dc27e03d737ec13f0b1da91293e4f6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1943100" cy="2590800"/>
          </a:xfrm>
          <a:prstGeom prst="rect">
            <a:avLst/>
          </a:prstGeom>
          <a:noFill/>
        </p:spPr>
      </p:pic>
      <p:pic>
        <p:nvPicPr>
          <p:cNvPr id="1028" name="Picture 4" descr="C:\Users\PC\Desktop\виб\IMG-38e2dd5006df2e6e2ff6885ebb21138d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038600"/>
            <a:ext cx="2057400" cy="2362200"/>
          </a:xfrm>
          <a:prstGeom prst="rect">
            <a:avLst/>
          </a:prstGeom>
          <a:noFill/>
        </p:spPr>
      </p:pic>
      <p:pic>
        <p:nvPicPr>
          <p:cNvPr id="1029" name="Picture 5" descr="C:\Users\PC\Desktop\виб\IMG-f814c1a3e67d0d009ace118e8278993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295400"/>
            <a:ext cx="16764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585586767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3581400" cy="3581400"/>
          </a:xfrm>
          <a:prstGeom prst="rect">
            <a:avLst/>
          </a:prstGeom>
        </p:spPr>
      </p:pic>
      <p:pic>
        <p:nvPicPr>
          <p:cNvPr id="22" name="Picture 21" descr="1585586141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05000"/>
            <a:ext cx="3429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914400"/>
            <a:ext cx="3048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Продукти од теста..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PC\Desktop\виб\IMG-0043dc5bd596a3d768b180265e3bfc9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3048000" cy="2743200"/>
          </a:xfrm>
          <a:prstGeom prst="rect">
            <a:avLst/>
          </a:prstGeom>
          <a:noFill/>
        </p:spPr>
      </p:pic>
      <p:pic>
        <p:nvPicPr>
          <p:cNvPr id="9" name="Picture 2" descr="C:\Users\PC\Desktop\виб\IMG-f2ee657a41b1396bc8995d97bb3c09d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286000" cy="2743200"/>
          </a:xfrm>
          <a:prstGeom prst="rect">
            <a:avLst/>
          </a:prstGeom>
          <a:noFill/>
        </p:spPr>
      </p:pic>
      <p:pic>
        <p:nvPicPr>
          <p:cNvPr id="2050" name="Picture 2" descr="C:\Users\PC\Desktop\виб\IMG-ec540a343bbf717b47be6f46f72a3a9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733800"/>
            <a:ext cx="2286000" cy="2743200"/>
          </a:xfrm>
          <a:prstGeom prst="rect">
            <a:avLst/>
          </a:prstGeom>
          <a:noFill/>
        </p:spPr>
      </p:pic>
      <p:pic>
        <p:nvPicPr>
          <p:cNvPr id="2051" name="Picture 3" descr="C:\Users\PC\Desktop\виб\IMG-d28601314c3e950c0b3b9e302f0c31b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990600"/>
            <a:ext cx="1828800" cy="2586492"/>
          </a:xfrm>
          <a:prstGeom prst="rect">
            <a:avLst/>
          </a:prstGeom>
          <a:noFill/>
        </p:spPr>
      </p:pic>
      <p:pic>
        <p:nvPicPr>
          <p:cNvPr id="2052" name="Picture 4" descr="C:\Users\PC\Desktop\виб\IMG-4da729a268e5ff5b72aca1092a279ec4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676400"/>
            <a:ext cx="2366010" cy="17564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95400" y="457200"/>
            <a:ext cx="617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4"/>
            <a:r>
              <a:rPr lang="sr-Cyrl-RS" sz="2400" b="1" dirty="0" smtClean="0">
                <a:latin typeface="Comic Sans MS" pitchFamily="66" charset="0"/>
              </a:rPr>
              <a:t>Симболичке игре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4478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endParaRPr lang="sr-Cyrl-RS" dirty="0" smtClean="0">
              <a:latin typeface="Comic Sans MS" pitchFamily="66" charset="0"/>
            </a:endParaRPr>
          </a:p>
          <a:p>
            <a:endParaRPr lang="sr-Cyrl-RS" dirty="0" smtClean="0">
              <a:latin typeface="Comic Sans MS" pitchFamily="66" charset="0"/>
            </a:endParaRPr>
          </a:p>
          <a:p>
            <a:r>
              <a:rPr lang="sr-Cyrl-RS" dirty="0" smtClean="0">
                <a:latin typeface="Comic Sans MS" pitchFamily="66" charset="0"/>
              </a:rPr>
              <a:t>”Аутомобил”</a:t>
            </a:r>
          </a:p>
          <a:p>
            <a:r>
              <a:rPr lang="sr-Cyrl-RS" dirty="0" smtClean="0">
                <a:latin typeface="Comic Sans MS" pitchFamily="66" charset="0"/>
              </a:rPr>
              <a:t>(пут, гаража)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PC\Desktop\виб\IMG-cf46e39cfdbda9507e203f3900a041f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60400"/>
            <a:ext cx="3200400" cy="426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1219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b="1" dirty="0" smtClean="0">
              <a:latin typeface="Comic Sans MS" pitchFamily="66" charset="0"/>
            </a:endParaRPr>
          </a:p>
          <a:p>
            <a:r>
              <a:rPr lang="sr-Cyrl-RS" b="1" dirty="0" smtClean="0">
                <a:latin typeface="Comic Sans MS" pitchFamily="66" charset="0"/>
              </a:rPr>
              <a:t>“Брига о бебама”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6" name="Picture 5" descr="IMG-9309f3077a07595dccf5f5920aa41bf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505200"/>
            <a:ext cx="2971800" cy="2971800"/>
          </a:xfrm>
          <a:prstGeom prst="rect">
            <a:avLst/>
          </a:prstGeom>
        </p:spPr>
      </p:pic>
      <p:pic>
        <p:nvPicPr>
          <p:cNvPr id="7" name="Picture 6" descr="IMG-cfb8e268a4618d5819391f2c4f24ae9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0"/>
            <a:ext cx="2781300" cy="370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29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“Као моја мама...”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виб\IMG-1b739044b1742249a3164bef6ee302f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4191000"/>
            <a:ext cx="152400" cy="152400"/>
          </a:xfrm>
          <a:prstGeom prst="rect">
            <a:avLst/>
          </a:prstGeom>
          <a:noFill/>
        </p:spPr>
      </p:pic>
      <p:pic>
        <p:nvPicPr>
          <p:cNvPr id="3075" name="Picture 3" descr="C:\Users\PC\Desktop\виб\IMG-61fb1543d2c8161cd54167dcf4a16c8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302000"/>
            <a:ext cx="2286000" cy="3048000"/>
          </a:xfrm>
          <a:prstGeom prst="rect">
            <a:avLst/>
          </a:prstGeom>
          <a:noFill/>
        </p:spPr>
      </p:pic>
      <p:pic>
        <p:nvPicPr>
          <p:cNvPr id="3076" name="Picture 4" descr="C:\Users\PC\Desktop\виб\IMG-de9794a6df24c2b0a3c82dde7c1cc09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2286000" cy="3048000"/>
          </a:xfrm>
          <a:prstGeom prst="rect">
            <a:avLst/>
          </a:prstGeom>
          <a:noFill/>
        </p:spPr>
      </p:pic>
      <p:pic>
        <p:nvPicPr>
          <p:cNvPr id="3077" name="Picture 5" descr="C:\Users\PC\Desktop\виб\IMG-f76dce68908d3fc2eadc220b0662191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21717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457200"/>
            <a:ext cx="6248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omic Sans MS" pitchFamily="66" charset="0"/>
              </a:rPr>
              <a:t>Игре  изражавања покретом и звуком кроз уметничке активности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3078" name="Picture 6" descr="C:\Users\PC\Desktop\виб\IMG-a0f638b3068d3b040e3d499fc1ff759d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21336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6c3a43fdc54e0c1b9efffae491de21b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7350" y="2209800"/>
            <a:ext cx="3257550" cy="4343400"/>
          </a:xfrm>
          <a:prstGeom prst="rect">
            <a:avLst/>
          </a:prstGeom>
        </p:spPr>
      </p:pic>
      <p:pic>
        <p:nvPicPr>
          <p:cNvPr id="5" name="Picture 10" descr="C:\Users\PC\Desktop\виб\IMG-fb71bf680f304e74629bbd00c7ceaee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3862552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1981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“У здравом телу здрав дух</a:t>
            </a:r>
            <a:r>
              <a:rPr lang="sr-Cyrl-RS" dirty="0" smtClean="0"/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57200"/>
            <a:ext cx="7239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Comic Sans MS" pitchFamily="66" charset="0"/>
              </a:rPr>
              <a:t>Физичке активности   прилагођене условима кућне изолације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09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RS" dirty="0" smtClean="0"/>
          </a:p>
          <a:p>
            <a:pPr algn="just"/>
            <a:endParaRPr lang="sr-Cyrl-RS" dirty="0" smtClean="0"/>
          </a:p>
        </p:txBody>
      </p:sp>
      <p:pic>
        <p:nvPicPr>
          <p:cNvPr id="7" name="Picture 6" descr="C:\Users\PC\Desktop\виб\IMG-c1517361be2a9204f36db3c48b13ec2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2741587" cy="3048000"/>
          </a:xfrm>
          <a:prstGeom prst="rect">
            <a:avLst/>
          </a:prstGeom>
          <a:noFill/>
        </p:spPr>
      </p:pic>
      <p:pic>
        <p:nvPicPr>
          <p:cNvPr id="4098" name="Picture 2" descr="C:\Users\PC\Desktop\виб\IMG-141cd19cae5098c974d22b21ba6a57a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454400" cy="2590800"/>
          </a:xfrm>
          <a:prstGeom prst="rect">
            <a:avLst/>
          </a:prstGeom>
          <a:noFill/>
        </p:spPr>
      </p:pic>
      <p:pic>
        <p:nvPicPr>
          <p:cNvPr id="4099" name="Picture 3" descr="C:\Users\PC\Desktop\виб\IMG-fbf503d7db331fe3dd4d43294912f61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82455"/>
            <a:ext cx="3048000" cy="36945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1066800"/>
            <a:ext cx="3276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omic Sans MS" pitchFamily="66" charset="0"/>
              </a:rPr>
              <a:t>Игре  конструисања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5943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ЗАЈЕДНО СМО ЈАЧИ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914400"/>
            <a:ext cx="7239000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dirty="0" smtClean="0">
                <a:latin typeface="Comic Sans MS" pitchFamily="66" charset="0"/>
              </a:rPr>
              <a:t>Завладала  изгледа прехлада  нека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А мене моје друштво чека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У вртић не могу каже ми мама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Ја је питам: “Колико дана?”</a:t>
            </a:r>
          </a:p>
          <a:p>
            <a:pPr algn="ctr"/>
            <a:endParaRPr lang="sr-Cyrl-RS" sz="1400" dirty="0" smtClean="0">
              <a:latin typeface="Comic Sans MS" pitchFamily="66" charset="0"/>
            </a:endParaRP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Чекам да прође и седим тако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Па ово уопште није лако,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Мами одједном телефон звони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Укључила  вибер, “Па то су они!”</a:t>
            </a:r>
          </a:p>
          <a:p>
            <a:pPr algn="ctr"/>
            <a:endParaRPr lang="sr-Cyrl-RS" sz="1400" dirty="0" smtClean="0">
              <a:latin typeface="Comic Sans MS" pitchFamily="66" charset="0"/>
            </a:endParaRP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Васпитачи моји и дружина цела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Слике показују својих дела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Ништа не разумем, и гледам их само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Шта ли се сада дешава тамо?</a:t>
            </a:r>
          </a:p>
          <a:p>
            <a:pPr algn="ctr"/>
            <a:endParaRPr lang="sr-Cyrl-RS" sz="1400" dirty="0" smtClean="0">
              <a:latin typeface="Comic Sans MS" pitchFamily="66" charset="0"/>
            </a:endParaRP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Подршку шаљу, предлоге дају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Да се самном друже они не престају,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А  ако  неког  иста ова брига  мучи</a:t>
            </a:r>
          </a:p>
          <a:p>
            <a:pPr algn="ctr"/>
            <a:r>
              <a:rPr lang="sr-Cyrl-RS" sz="1400" dirty="0" smtClean="0">
                <a:latin typeface="Comic Sans MS" pitchFamily="66" charset="0"/>
              </a:rPr>
              <a:t>Мораће сада једно да научи:</a:t>
            </a:r>
          </a:p>
          <a:p>
            <a:pPr algn="ctr"/>
            <a:endParaRPr lang="sr-Cyrl-RS" sz="1400" b="1" dirty="0" smtClean="0">
              <a:latin typeface="Comic Sans MS" pitchFamily="66" charset="0"/>
            </a:endParaRPr>
          </a:p>
          <a:p>
            <a:pPr algn="ctr"/>
            <a:r>
              <a:rPr lang="sr-Cyrl-RS" sz="1400" b="1" dirty="0" smtClean="0">
                <a:latin typeface="Comic Sans MS" pitchFamily="66" charset="0"/>
              </a:rPr>
              <a:t>“ПРОЋИ ЋЕ И ОВА СТРАШНА МУКА</a:t>
            </a:r>
          </a:p>
          <a:p>
            <a:pPr algn="ctr"/>
            <a:r>
              <a:rPr lang="sr-Cyrl-RS" sz="1400" b="1" dirty="0" smtClean="0">
                <a:latin typeface="Comic Sans MS" pitchFamily="66" charset="0"/>
              </a:rPr>
              <a:t>  ПОДРШКУ НАМ ДАЈЕ ПРИЈАТЕЉСКА РУКА</a:t>
            </a:r>
          </a:p>
          <a:p>
            <a:pPr algn="ctr"/>
            <a:r>
              <a:rPr lang="sr-Cyrl-RS" sz="1400" b="1" dirty="0" smtClean="0">
                <a:latin typeface="Comic Sans MS" pitchFamily="66" charset="0"/>
              </a:rPr>
              <a:t>  ПРИЈАТЕЉСТВО МНОГО  УВЕК НАМА ЗНАЧИ</a:t>
            </a:r>
          </a:p>
          <a:p>
            <a:pPr algn="ctr"/>
            <a:r>
              <a:rPr lang="sr-Cyrl-RS" sz="1400" b="1" dirty="0" smtClean="0">
                <a:latin typeface="Comic Sans MS" pitchFamily="66" charset="0"/>
              </a:rPr>
              <a:t>  УЗ ИГРУ И ДРУГА ЗАЈЕДНО СМО ЈАЧИ.”</a:t>
            </a:r>
          </a:p>
          <a:p>
            <a:endParaRPr lang="sr-Cyrl-RS" sz="1400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 </a:t>
            </a:r>
          </a:p>
          <a:p>
            <a:endParaRPr lang="sr-Cyrl-RS" dirty="0" smtClean="0"/>
          </a:p>
          <a:p>
            <a:r>
              <a:rPr lang="sr-Cyrl-RS" dirty="0" smtClean="0"/>
              <a:t> </a:t>
            </a:r>
          </a:p>
          <a:p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6553200" y="1447800"/>
            <a:ext cx="12192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7696200" y="3200400"/>
            <a:ext cx="1066800" cy="838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990600" y="4953000"/>
            <a:ext cx="1447800" cy="1143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1676400" y="16764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609600" y="32004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057400" y="32766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362200" y="24384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781800" y="4495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6096000"/>
            <a:ext cx="655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sr-Cyrl-RS" sz="1200" dirty="0" smtClean="0"/>
              <a:t>Аутор песме: Радмила Симеуновић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i="1" dirty="0" smtClean="0"/>
              <a:t> </a:t>
            </a:r>
            <a:r>
              <a:rPr lang="sr-Cyrl-RS" sz="2400" b="1" dirty="0" smtClean="0">
                <a:latin typeface="Comic Sans MS" pitchFamily="66" charset="0"/>
              </a:rPr>
              <a:t>Шта су животно-практичне ситуације?</a:t>
            </a:r>
          </a:p>
          <a:p>
            <a:endParaRPr lang="sr-Cyrl-RS" sz="2400" i="1" dirty="0"/>
          </a:p>
          <a:p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0772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r-Cyrl-RS" i="1" dirty="0" smtClean="0"/>
          </a:p>
          <a:p>
            <a:endParaRPr lang="sr-Cyrl-RS" i="1" dirty="0"/>
          </a:p>
          <a:p>
            <a:r>
              <a:rPr lang="sr-Cyrl-RS" dirty="0" smtClean="0">
                <a:latin typeface="Comic Sans MS" pitchFamily="66" charset="0"/>
              </a:rPr>
              <a:t>Под животно-пралтичним ситуацијама подразиумевамо укључивање деце као учесника у различитим савкодневним ситуацијама које су део животног контекста деце и одраслих, како у вртићу, тако и код куће.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20040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i="1" dirty="0" smtClean="0"/>
          </a:p>
          <a:p>
            <a:endParaRPr lang="sr-Cyrl-RS" i="1" dirty="0"/>
          </a:p>
          <a:p>
            <a:pPr algn="ctr"/>
            <a:endParaRPr lang="sr-Cyrl-RS" dirty="0" smtClean="0">
              <a:latin typeface="Comic Sans MS" pitchFamily="66" charset="0"/>
            </a:endParaRPr>
          </a:p>
          <a:p>
            <a:pPr algn="ctr"/>
            <a:r>
              <a:rPr lang="sr-Cyrl-RS" dirty="0">
                <a:latin typeface="Comic Sans MS" pitchFamily="66" charset="0"/>
              </a:rPr>
              <a:t>Ж</a:t>
            </a:r>
            <a:r>
              <a:rPr lang="sr-Cyrl-RS" dirty="0" smtClean="0">
                <a:latin typeface="Comic Sans MS" pitchFamily="66" charset="0"/>
              </a:rPr>
              <a:t>ивотно-практичним ситуације подразумевају: </a:t>
            </a:r>
          </a:p>
          <a:p>
            <a:pPr algn="ctr"/>
            <a:endParaRPr lang="sr-Cyrl-RS" dirty="0" smtClean="0">
              <a:latin typeface="Comic Sans MS" pitchFamily="66" charset="0"/>
            </a:endParaRPr>
          </a:p>
          <a:p>
            <a:pPr algn="ctr"/>
            <a:r>
              <a:rPr lang="sr-Cyrl-RS" b="1" dirty="0" smtClean="0">
                <a:latin typeface="Comic Sans MS" pitchFamily="66" charset="0"/>
              </a:rPr>
              <a:t>-рутине;</a:t>
            </a:r>
          </a:p>
          <a:p>
            <a:pPr algn="ctr">
              <a:buFontTx/>
              <a:buChar char="-"/>
            </a:pPr>
            <a:r>
              <a:rPr lang="sr-Cyrl-RS" b="1" dirty="0" smtClean="0">
                <a:latin typeface="Comic Sans MS" pitchFamily="66" charset="0"/>
              </a:rPr>
              <a:t>ритуале и </a:t>
            </a:r>
          </a:p>
          <a:p>
            <a:pPr algn="ctr">
              <a:buFontTx/>
              <a:buChar char="-"/>
            </a:pPr>
            <a:r>
              <a:rPr lang="sr-Cyrl-RS" b="1" dirty="0" smtClean="0">
                <a:latin typeface="Comic Sans MS" pitchFamily="66" charset="0"/>
              </a:rPr>
              <a:t>аутентичне ситуације</a:t>
            </a:r>
          </a:p>
          <a:p>
            <a:endParaRPr lang="sr-Cyrl-RS" b="1" i="1" dirty="0" smtClean="0"/>
          </a:p>
          <a:p>
            <a:endParaRPr lang="sr-Cyrl-RS" dirty="0" smtClean="0"/>
          </a:p>
          <a:p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200"/>
            <a:ext cx="8382000" cy="4985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sz="2400" dirty="0" smtClean="0">
                <a:latin typeface="Comic Sans MS" pitchFamily="66" charset="0"/>
              </a:rPr>
              <a:t>1. ПОДРШКА ДЕЦИ И ПОРОДИЦИ ТОКОМ ВАНРЕДНОГ СТАЊА </a:t>
            </a:r>
          </a:p>
          <a:p>
            <a:pPr algn="just"/>
            <a:endParaRPr lang="sr-Cyrl-RS" dirty="0" smtClean="0">
              <a:latin typeface="Comic Sans MS" pitchFamily="66" charset="0"/>
            </a:endParaRPr>
          </a:p>
          <a:p>
            <a:pPr algn="just"/>
            <a:endParaRPr lang="sr-Cyrl-RS" dirty="0" smtClean="0">
              <a:latin typeface="Comic Sans MS" pitchFamily="66" charset="0"/>
            </a:endParaRPr>
          </a:p>
          <a:p>
            <a:pPr algn="just"/>
            <a:r>
              <a:rPr lang="sr-Cyrl-RS" dirty="0" smtClean="0">
                <a:latin typeface="Comic Sans MS" pitchFamily="66" charset="0"/>
              </a:rPr>
              <a:t>Током ванредног стања, пружали смо подршку деци и родитељима како да  олакшају период кућне изолације (комуникацијом и предлозима за игру у виду фотографије). </a:t>
            </a:r>
          </a:p>
          <a:p>
            <a:pPr algn="just"/>
            <a:r>
              <a:rPr lang="sr-Cyrl-RS" dirty="0" smtClean="0">
                <a:latin typeface="Comic Sans MS" pitchFamily="66" charset="0"/>
              </a:rPr>
              <a:t>С обзиром да дете учи сопственим чињењем и делањем, као и учешћем у заједничким активностима са вршњацима и одраслима, подршку смо усмерили ка томе.</a:t>
            </a:r>
          </a:p>
          <a:p>
            <a:pPr algn="just"/>
            <a:endParaRPr lang="sr-Cyrl-RS" dirty="0" smtClean="0">
              <a:latin typeface="Comic Sans MS" pitchFamily="66" charset="0"/>
            </a:endParaRPr>
          </a:p>
          <a:p>
            <a:pPr algn="just"/>
            <a:r>
              <a:rPr lang="sr-Cyrl-RS" dirty="0" smtClean="0">
                <a:latin typeface="Comic Sans MS" pitchFamily="66" charset="0"/>
              </a:rPr>
              <a:t>Путем фотографија и видео снимака које су нам родитељи слали, увидели смо да је највеће интересовање било за активности које су подразумевале учешће деце у свакодневним активностима : боравак на отвореном, учествовање у кућним пословима (сређивање, припрема хране...).  </a:t>
            </a:r>
          </a:p>
          <a:p>
            <a:pPr algn="just"/>
            <a:r>
              <a:rPr lang="sr-Cyrl-RS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678180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Comic Sans MS" pitchFamily="66" charset="0"/>
              </a:rPr>
              <a:t>У циљу да грађења заједнице која учи укључујући децу, родитеље и васпитаче, наша подршка се усмеравала ка:</a:t>
            </a:r>
          </a:p>
          <a:p>
            <a:endParaRPr lang="sr-Cyrl-RS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sr-Cyrl-RS" sz="2400" dirty="0" smtClean="0">
                <a:latin typeface="Comic Sans MS" pitchFamily="66" charset="0"/>
              </a:rPr>
              <a:t> подршци добробити деце и њихових породица;</a:t>
            </a:r>
          </a:p>
          <a:p>
            <a:endParaRPr lang="sr-Cyrl-RS" sz="2400" dirty="0" smtClean="0"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sr-Cyrl-RS" sz="2400" dirty="0" smtClean="0">
                <a:latin typeface="Comic Sans MS" pitchFamily="66" charset="0"/>
              </a:rPr>
              <a:t> пружању смерница и препорука које се односе на животно-практичне ситуације и заједничке игре у условима друштвене изолације;</a:t>
            </a:r>
          </a:p>
          <a:p>
            <a:pPr algn="just"/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1905000"/>
            <a:ext cx="6400800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7848600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Comic Sans MS" pitchFamily="66" charset="0"/>
              </a:rPr>
              <a:t> 2. Дете у животно-практичним ситуацијама</a:t>
            </a:r>
          </a:p>
          <a:p>
            <a:pPr algn="ctr"/>
            <a:endParaRPr lang="sr-Cyrl-RS" sz="2400" dirty="0">
              <a:latin typeface="Comic Sans MS" pitchFamily="66" charset="0"/>
            </a:endParaRPr>
          </a:p>
          <a:p>
            <a:pPr algn="ctr"/>
            <a:r>
              <a:rPr lang="sr-Cyrl-RS" sz="2400" dirty="0" smtClean="0">
                <a:latin typeface="Comic Sans MS" pitchFamily="66" charset="0"/>
              </a:rPr>
              <a:t>Зашто су оне важне за дете?</a:t>
            </a:r>
          </a:p>
          <a:p>
            <a:pPr algn="ctr"/>
            <a:endParaRPr lang="sr-Cyrl-RS" sz="2800" dirty="0" smtClean="0">
              <a:latin typeface="Comic Sans MS" pitchFamily="66" charset="0"/>
            </a:endParaRPr>
          </a:p>
          <a:p>
            <a:pPr algn="ctr"/>
            <a:endParaRPr lang="sr-Cyrl-RS" sz="2800" dirty="0" smtClean="0">
              <a:latin typeface="Comic Sans MS" pitchFamily="66" charset="0"/>
            </a:endParaRPr>
          </a:p>
          <a:p>
            <a:pPr algn="ctr"/>
            <a:endParaRPr lang="sr-Cyrl-RS" sz="2000" dirty="0" smtClean="0">
              <a:latin typeface="Comic Sans MS" pitchFamily="66" charset="0"/>
            </a:endParaRP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sr-Cyrl-RS" sz="2000" dirty="0" smtClean="0">
                <a:latin typeface="Comic Sans MS" pitchFamily="66" charset="0"/>
              </a:rPr>
              <a:t>Дете кроз њих гради односе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sr-Cyrl-RS" sz="2000" dirty="0" smtClean="0">
                <a:latin typeface="Comic Sans MS" pitchFamily="66" charset="0"/>
              </a:rPr>
              <a:t>Дете кроз њих учи и практикује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sr-Cyrl-RS" sz="2000" dirty="0" smtClean="0">
                <a:latin typeface="Comic Sans MS" pitchFamily="66" charset="0"/>
              </a:rPr>
              <a:t>Дете кроз њих развија симболичко изражање</a:t>
            </a:r>
          </a:p>
          <a:p>
            <a:pPr algn="ctr">
              <a:lnSpc>
                <a:spcPct val="200000"/>
              </a:lnSpc>
              <a:buFontTx/>
              <a:buChar char="-"/>
            </a:pPr>
            <a:r>
              <a:rPr lang="sr-Cyrl-RS" sz="2000" dirty="0" smtClean="0">
                <a:latin typeface="Comic Sans MS" pitchFamily="66" charset="0"/>
              </a:rPr>
              <a:t>Дете у њима ужива и радује се </a:t>
            </a:r>
          </a:p>
          <a:p>
            <a:pPr algn="ctr"/>
            <a:endParaRPr lang="sr-Cyrl-RS" sz="2800" i="1" dirty="0">
              <a:solidFill>
                <a:srgbClr val="FF0000"/>
              </a:solidFill>
            </a:endParaRPr>
          </a:p>
          <a:p>
            <a:pPr algn="ctr"/>
            <a:endParaRPr lang="sr-Cyrl-RS" sz="2800" dirty="0" smtClean="0">
              <a:solidFill>
                <a:srgbClr val="FF0000"/>
              </a:solidFill>
            </a:endParaRPr>
          </a:p>
          <a:p>
            <a:pPr algn="ctr"/>
            <a:endParaRPr lang="sr-Cyrl-RS" sz="2800" dirty="0" smtClean="0">
              <a:solidFill>
                <a:srgbClr val="FF0000"/>
              </a:solidFill>
            </a:endParaRPr>
          </a:p>
          <a:p>
            <a:pPr algn="ctr"/>
            <a:endParaRPr lang="sr-Cyrl-RS" sz="2800" dirty="0" smtClean="0">
              <a:solidFill>
                <a:srgbClr val="FF0000"/>
              </a:solidFill>
            </a:endParaRPr>
          </a:p>
          <a:p>
            <a:pPr algn="ctr"/>
            <a:endParaRPr lang="sr-Cyrl-RS" sz="2800" dirty="0" smtClean="0">
              <a:solidFill>
                <a:srgbClr val="FF0000"/>
              </a:solidFill>
            </a:endParaRPr>
          </a:p>
          <a:p>
            <a:pPr algn="ctr"/>
            <a:endParaRPr lang="sr-Cyrl-RS" sz="2800" dirty="0" smtClean="0">
              <a:solidFill>
                <a:srgbClr val="FF0000"/>
              </a:solidFill>
            </a:endParaRPr>
          </a:p>
          <a:p>
            <a:endParaRPr lang="sr-Cyrl-RS" sz="2400" i="1" dirty="0" smtClean="0">
              <a:solidFill>
                <a:srgbClr val="FF0000"/>
              </a:solidFill>
            </a:endParaRPr>
          </a:p>
          <a:p>
            <a:endParaRPr lang="sr-Cyrl-RS" b="1" i="1" dirty="0" smtClean="0"/>
          </a:p>
          <a:p>
            <a:endParaRPr lang="sr-Cyrl-RS" dirty="0" smtClean="0"/>
          </a:p>
          <a:p>
            <a:r>
              <a:rPr lang="sr-Cyrl-RS" dirty="0" smtClean="0"/>
              <a:t>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5562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b="1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sr-Cyrl-RS" b="1" dirty="0" smtClean="0">
                <a:latin typeface="Comic Sans MS" pitchFamily="66" charset="0"/>
              </a:rPr>
              <a:t> ДЕТЕ КРОЗ ЊИХ ГРАДИ ОДНОСЕ</a:t>
            </a:r>
          </a:p>
          <a:p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</a:t>
            </a: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</p:txBody>
      </p:sp>
      <p:pic>
        <p:nvPicPr>
          <p:cNvPr id="1030" name="Picture 6" descr="C:\Users\PC\Desktop\виб\IMG-4ae8e439c54c324237815fdd13c7197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429000"/>
            <a:ext cx="2416628" cy="2819400"/>
          </a:xfrm>
          <a:prstGeom prst="rect">
            <a:avLst/>
          </a:prstGeom>
          <a:noFill/>
        </p:spPr>
      </p:pic>
      <p:pic>
        <p:nvPicPr>
          <p:cNvPr id="2" name="Picture 2" descr="C:\Users\PC\Desktop\виб\IMG-ce01c85b449df91dd67bac9b7162648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14400"/>
            <a:ext cx="2057400" cy="2743200"/>
          </a:xfrm>
          <a:prstGeom prst="rect">
            <a:avLst/>
          </a:prstGeom>
          <a:noFill/>
        </p:spPr>
      </p:pic>
      <p:pic>
        <p:nvPicPr>
          <p:cNvPr id="3" name="Picture 3" descr="C:\Users\PC\Desktop\виб\IMG-2bb9f0ad261d0a5d1897e4f87f2cbca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00400"/>
            <a:ext cx="2381250" cy="3175000"/>
          </a:xfrm>
          <a:prstGeom prst="rect">
            <a:avLst/>
          </a:prstGeom>
          <a:noFill/>
        </p:spPr>
      </p:pic>
      <p:pic>
        <p:nvPicPr>
          <p:cNvPr id="1026" name="Picture 2" descr="C:\Users\PC\Desktop\виб\IMG-202e597b31ff1bd0cae32f16d4aea34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PC\Desktop\виб\IMG-307664d36b1f20bdeed451e4c8ce1ce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124200" cy="4220405"/>
          </a:xfrm>
          <a:prstGeom prst="rect">
            <a:avLst/>
          </a:prstGeom>
          <a:noFill/>
        </p:spPr>
      </p:pic>
      <p:pic>
        <p:nvPicPr>
          <p:cNvPr id="5" name="Picture 3" descr="C:\Users\PC\Desktop\виб\IMG-e08c91038f5e0e8822230e7679a37e3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2935673" cy="3124200"/>
          </a:xfrm>
          <a:prstGeom prst="rect">
            <a:avLst/>
          </a:prstGeom>
          <a:noFill/>
        </p:spPr>
      </p:pic>
      <p:pic>
        <p:nvPicPr>
          <p:cNvPr id="6" name="Picture 8" descr="C:\Users\PC\Desktop\виб\IMG-04636e24217123fa65bb8230b3b17da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"/>
            <a:ext cx="3027534" cy="3428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04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УЧЕСТВУЈЕ У ОДЛУЧИВАЊУ И ДОПРИНОСИ ОСТВАРИВАЊУ ЗАЈЕДНИЧКИХ  ПОСЛОВА И ОБАВЕЗА       </a:t>
            </a:r>
          </a:p>
        </p:txBody>
      </p:sp>
      <p:pic>
        <p:nvPicPr>
          <p:cNvPr id="8" name="Picture 7" descr="C:\Users\PC\Desktop\виб\IMG-4f8de4b46b5e2f5f3d28d5328c17d2f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02000"/>
            <a:ext cx="32004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5638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r-Cyrl-RS" b="1" dirty="0" smtClean="0">
                <a:latin typeface="Comic Sans MS" pitchFamily="66" charset="0"/>
              </a:rPr>
              <a:t>ПРАКТИКУЈЕ И УЧИ </a:t>
            </a:r>
          </a:p>
          <a:p>
            <a:r>
              <a:rPr lang="sr-Cyrl-RS" dirty="0">
                <a:solidFill>
                  <a:srgbClr val="FF0000"/>
                </a:solidFill>
              </a:rPr>
              <a:t> </a:t>
            </a: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sr-Cyrl-RS" dirty="0" smtClean="0">
              <a:solidFill>
                <a:srgbClr val="FF0000"/>
              </a:solidFill>
            </a:endParaRPr>
          </a:p>
          <a:p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                                                                                    </a:t>
            </a:r>
          </a:p>
          <a:p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</a:t>
            </a:r>
            <a:endParaRPr lang="sr-Cyrl-RS" dirty="0">
              <a:solidFill>
                <a:srgbClr val="FF0000"/>
              </a:solidFill>
            </a:endParaRPr>
          </a:p>
        </p:txBody>
      </p:sp>
      <p:pic>
        <p:nvPicPr>
          <p:cNvPr id="2056" name="Picture 8" descr="C:\Users\PC\Desktop\виб\IMG-0af56ce632992a1a8e977eb5ce22355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84944"/>
            <a:ext cx="4122695" cy="2851111"/>
          </a:xfrm>
          <a:prstGeom prst="rect">
            <a:avLst/>
          </a:prstGeom>
          <a:noFill/>
        </p:spPr>
      </p:pic>
      <p:pic>
        <p:nvPicPr>
          <p:cNvPr id="3" name="Picture 3" descr="C:\Users\PC\Desktop\виб\IMG-3e9763cf17d4c7d4ff924eb82eb01d5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98141" y="35859"/>
            <a:ext cx="2662518" cy="3962400"/>
          </a:xfrm>
          <a:prstGeom prst="rect">
            <a:avLst/>
          </a:prstGeom>
          <a:noFill/>
        </p:spPr>
      </p:pic>
      <p:pic>
        <p:nvPicPr>
          <p:cNvPr id="6" name="Picture 5" descr="C:\Users\PC\Desktop\виб\IMG-56bda85f997520f70b0224dac3b6a65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588</TotalTime>
  <Words>629</Words>
  <Application>Microsoft Office PowerPoint</Application>
  <PresentationFormat>On-screen Show (4:3)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59</cp:revision>
  <dcterms:created xsi:type="dcterms:W3CDTF">2020-04-27T11:41:05Z</dcterms:created>
  <dcterms:modified xsi:type="dcterms:W3CDTF">2020-04-30T18:33:21Z</dcterms:modified>
</cp:coreProperties>
</file>